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2"/>
  </p:notesMasterIdLst>
  <p:sldIdLst>
    <p:sldId id="256" r:id="rId2"/>
    <p:sldId id="260" r:id="rId3"/>
    <p:sldId id="258" r:id="rId4"/>
    <p:sldId id="257" r:id="rId5"/>
    <p:sldId id="266" r:id="rId6"/>
    <p:sldId id="262" r:id="rId7"/>
    <p:sldId id="263" r:id="rId8"/>
    <p:sldId id="267" r:id="rId9"/>
    <p:sldId id="265" r:id="rId10"/>
    <p:sldId id="26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61AB5E-6406-C430-2E57-C16C82FF489E}" v="4" dt="2024-06-12T08:14:21.2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thi Suresh" userId="S::s3991481@student.rmit.edu.au::43b5bd6a-f67a-471d-a664-12f2a83b0f1d" providerId="AD" clId="Web-{B161AB5E-6406-C430-2E57-C16C82FF489E}"/>
    <pc:docChg chg="modSld">
      <pc:chgData name="Deepthi Suresh" userId="S::s3991481@student.rmit.edu.au::43b5bd6a-f67a-471d-a664-12f2a83b0f1d" providerId="AD" clId="Web-{B161AB5E-6406-C430-2E57-C16C82FF489E}" dt="2024-06-12T08:14:21.272" v="3" actId="14100"/>
      <pc:docMkLst>
        <pc:docMk/>
      </pc:docMkLst>
      <pc:sldChg chg="modAnim">
        <pc:chgData name="Deepthi Suresh" userId="S::s3991481@student.rmit.edu.au::43b5bd6a-f67a-471d-a664-12f2a83b0f1d" providerId="AD" clId="Web-{B161AB5E-6406-C430-2E57-C16C82FF489E}" dt="2024-06-12T08:13:10.830" v="0"/>
        <pc:sldMkLst>
          <pc:docMk/>
          <pc:sldMk cId="1075665534" sldId="257"/>
        </pc:sldMkLst>
      </pc:sldChg>
      <pc:sldChg chg="modSp">
        <pc:chgData name="Deepthi Suresh" userId="S::s3991481@student.rmit.edu.au::43b5bd6a-f67a-471d-a664-12f2a83b0f1d" providerId="AD" clId="Web-{B161AB5E-6406-C430-2E57-C16C82FF489E}" dt="2024-06-12T08:14:21.272" v="3" actId="14100"/>
        <pc:sldMkLst>
          <pc:docMk/>
          <pc:sldMk cId="132337809" sldId="263"/>
        </pc:sldMkLst>
        <pc:picChg chg="mod">
          <ac:chgData name="Deepthi Suresh" userId="S::s3991481@student.rmit.edu.au::43b5bd6a-f67a-471d-a664-12f2a83b0f1d" providerId="AD" clId="Web-{B161AB5E-6406-C430-2E57-C16C82FF489E}" dt="2024-06-12T08:14:21.272" v="3" actId="14100"/>
          <ac:picMkLst>
            <pc:docMk/>
            <pc:sldMk cId="132337809" sldId="263"/>
            <ac:picMk id="2" creationId="{C4DB2E01-9D3F-259D-4C5B-FCBB059816DB}"/>
          </ac:picMkLst>
        </pc:picChg>
      </pc:sldChg>
    </pc:docChg>
  </pc:docChgLst>
  <pc:docChgLst>
    <pc:chgData name="James Baglin" userId="S::james.baglin@rmit.edu.au::74d5780f-a65e-4a7d-918a-a731f97d0549" providerId="AD" clId="Web-{25540E0E-0506-F255-C78C-828FEB06577D}"/>
    <pc:docChg chg="mod modMainMaster">
      <pc:chgData name="James Baglin" userId="S::james.baglin@rmit.edu.au::74d5780f-a65e-4a7d-918a-a731f97d0549" providerId="AD" clId="Web-{25540E0E-0506-F255-C78C-828FEB06577D}" dt="2024-06-14T02:38:54.578" v="1" actId="33475"/>
      <pc:docMkLst>
        <pc:docMk/>
      </pc:docMkLst>
      <pc:sldMasterChg chg="addSp">
        <pc:chgData name="James Baglin" userId="S::james.baglin@rmit.edu.au::74d5780f-a65e-4a7d-918a-a731f97d0549" providerId="AD" clId="Web-{25540E0E-0506-F255-C78C-828FEB06577D}" dt="2024-06-14T02:38:54.578" v="0" actId="33475"/>
        <pc:sldMasterMkLst>
          <pc:docMk/>
          <pc:sldMasterMk cId="2702083744" sldId="2147483684"/>
        </pc:sldMasterMkLst>
        <pc:spChg chg="add">
          <ac:chgData name="James Baglin" userId="S::james.baglin@rmit.edu.au::74d5780f-a65e-4a7d-918a-a731f97d0549" providerId="AD" clId="Web-{25540E0E-0506-F255-C78C-828FEB06577D}" dt="2024-06-14T02:38:54.578" v="0" actId="33475"/>
          <ac:spMkLst>
            <pc:docMk/>
            <pc:sldMasterMk cId="2702083744" sldId="2147483684"/>
            <ac:spMk id="8" creationId="{4FFA72E9-B4AF-64D7-DC4D-387ECA239958}"/>
          </ac:spMkLst>
        </pc:sp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C9F724-206B-4AE1-87A2-905CACD5A7E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73D6EA0-05CD-491B-A722-BEC3EDFF8A85}">
      <dgm:prSet/>
      <dgm:spPr/>
      <dgm:t>
        <a:bodyPr/>
        <a:lstStyle/>
        <a:p>
          <a:r>
            <a:rPr lang="en-US"/>
            <a:t>Provide more training and development programs to women to support their transition to leadership roles</a:t>
          </a:r>
        </a:p>
      </dgm:t>
    </dgm:pt>
    <dgm:pt modelId="{F72DCC1A-D6E8-4810-801A-0EA825E127DC}" type="parTrans" cxnId="{275434B6-DF1D-49A2-B52F-B3FA65453E24}">
      <dgm:prSet/>
      <dgm:spPr/>
      <dgm:t>
        <a:bodyPr/>
        <a:lstStyle/>
        <a:p>
          <a:endParaRPr lang="en-US"/>
        </a:p>
      </dgm:t>
    </dgm:pt>
    <dgm:pt modelId="{B1D38040-9F95-4D4C-A641-423FA7607D3D}" type="sibTrans" cxnId="{275434B6-DF1D-49A2-B52F-B3FA65453E24}">
      <dgm:prSet/>
      <dgm:spPr/>
      <dgm:t>
        <a:bodyPr/>
        <a:lstStyle/>
        <a:p>
          <a:endParaRPr lang="en-US"/>
        </a:p>
      </dgm:t>
    </dgm:pt>
    <dgm:pt modelId="{49D1E801-26D0-4B9A-8F18-3132AE9C1141}">
      <dgm:prSet/>
      <dgm:spPr/>
      <dgm:t>
        <a:bodyPr/>
        <a:lstStyle/>
        <a:p>
          <a:r>
            <a:rPr lang="en-US"/>
            <a:t>Engage more “Back to workforce” programs for women who wish to come back to the industry after a career break</a:t>
          </a:r>
        </a:p>
      </dgm:t>
    </dgm:pt>
    <dgm:pt modelId="{FC802B6C-F39B-404E-A750-9F1BC4E13B4E}" type="parTrans" cxnId="{5A75E816-B729-4C1B-97B0-85B2C479D238}">
      <dgm:prSet/>
      <dgm:spPr/>
      <dgm:t>
        <a:bodyPr/>
        <a:lstStyle/>
        <a:p>
          <a:endParaRPr lang="en-US"/>
        </a:p>
      </dgm:t>
    </dgm:pt>
    <dgm:pt modelId="{EB04A853-0A5E-4F9F-8A5D-C93B3271BDA5}" type="sibTrans" cxnId="{5A75E816-B729-4C1B-97B0-85B2C479D238}">
      <dgm:prSet/>
      <dgm:spPr/>
      <dgm:t>
        <a:bodyPr/>
        <a:lstStyle/>
        <a:p>
          <a:endParaRPr lang="en-US"/>
        </a:p>
      </dgm:t>
    </dgm:pt>
    <dgm:pt modelId="{B2379974-BE4A-419F-82AC-19811C928B30}">
      <dgm:prSet/>
      <dgm:spPr/>
      <dgm:t>
        <a:bodyPr/>
        <a:lstStyle/>
        <a:p>
          <a:r>
            <a:rPr lang="en-US"/>
            <a:t>Provide equal leave policy for new parents irrespective of their gender</a:t>
          </a:r>
        </a:p>
      </dgm:t>
    </dgm:pt>
    <dgm:pt modelId="{219B0F50-C81D-4B1B-8945-CE05500CB9A1}" type="parTrans" cxnId="{7A3103F3-24B2-43F8-A3A3-19E82844642D}">
      <dgm:prSet/>
      <dgm:spPr/>
      <dgm:t>
        <a:bodyPr/>
        <a:lstStyle/>
        <a:p>
          <a:endParaRPr lang="en-US"/>
        </a:p>
      </dgm:t>
    </dgm:pt>
    <dgm:pt modelId="{1632469A-6868-4639-A65D-B45420B63D06}" type="sibTrans" cxnId="{7A3103F3-24B2-43F8-A3A3-19E82844642D}">
      <dgm:prSet/>
      <dgm:spPr/>
      <dgm:t>
        <a:bodyPr/>
        <a:lstStyle/>
        <a:p>
          <a:endParaRPr lang="en-US"/>
        </a:p>
      </dgm:t>
    </dgm:pt>
    <dgm:pt modelId="{EABC8858-5106-4DC6-BD5D-5D9505228F8E}">
      <dgm:prSet/>
      <dgm:spPr/>
      <dgm:t>
        <a:bodyPr/>
        <a:lstStyle/>
        <a:p>
          <a:r>
            <a:rPr lang="en-US"/>
            <a:t>Protection from sexual harassment by implementing Zero tolerance policy and POSH guidelines</a:t>
          </a:r>
        </a:p>
      </dgm:t>
    </dgm:pt>
    <dgm:pt modelId="{26847FFB-FDA6-4B44-AB82-5509B73F7861}" type="parTrans" cxnId="{9570C380-F3C5-408E-A15A-E86E66CDF90B}">
      <dgm:prSet/>
      <dgm:spPr/>
      <dgm:t>
        <a:bodyPr/>
        <a:lstStyle/>
        <a:p>
          <a:endParaRPr lang="en-US"/>
        </a:p>
      </dgm:t>
    </dgm:pt>
    <dgm:pt modelId="{CE449A4A-8A36-4A02-8DB1-8E1BD977CE38}" type="sibTrans" cxnId="{9570C380-F3C5-408E-A15A-E86E66CDF90B}">
      <dgm:prSet/>
      <dgm:spPr/>
      <dgm:t>
        <a:bodyPr/>
        <a:lstStyle/>
        <a:p>
          <a:endParaRPr lang="en-US"/>
        </a:p>
      </dgm:t>
    </dgm:pt>
    <dgm:pt modelId="{CA7BD3FB-427D-8F47-8667-A8AC530A88FE}">
      <dgm:prSet/>
      <dgm:spPr/>
      <dgm:t>
        <a:bodyPr/>
        <a:lstStyle/>
        <a:p>
          <a:r>
            <a:rPr lang="en-IN" b="0" i="0" u="none"/>
            <a:t>Ensure pay gap transparency across industries so that employees can negotiate their wages </a:t>
          </a:r>
          <a:endParaRPr lang="en-GB"/>
        </a:p>
      </dgm:t>
    </dgm:pt>
    <dgm:pt modelId="{19BA5E38-F361-5A49-B6A0-0BAA9FA79B23}" type="parTrans" cxnId="{C163CD1C-714D-E149-A892-118B2E188B9E}">
      <dgm:prSet/>
      <dgm:spPr/>
      <dgm:t>
        <a:bodyPr/>
        <a:lstStyle/>
        <a:p>
          <a:endParaRPr lang="en-GB"/>
        </a:p>
      </dgm:t>
    </dgm:pt>
    <dgm:pt modelId="{ACD571FA-A554-3346-BE2B-7DAD43F316A0}" type="sibTrans" cxnId="{C163CD1C-714D-E149-A892-118B2E188B9E}">
      <dgm:prSet/>
      <dgm:spPr/>
      <dgm:t>
        <a:bodyPr/>
        <a:lstStyle/>
        <a:p>
          <a:endParaRPr lang="en-GB"/>
        </a:p>
      </dgm:t>
    </dgm:pt>
    <dgm:pt modelId="{ACE2C354-462F-8041-8B1E-AC80ACEDA32F}" type="pres">
      <dgm:prSet presAssocID="{BDC9F724-206B-4AE1-87A2-905CACD5A7E4}" presName="vert0" presStyleCnt="0">
        <dgm:presLayoutVars>
          <dgm:dir/>
          <dgm:animOne val="branch"/>
          <dgm:animLvl val="lvl"/>
        </dgm:presLayoutVars>
      </dgm:prSet>
      <dgm:spPr/>
    </dgm:pt>
    <dgm:pt modelId="{A65E4C05-98B9-5642-BC40-B6C82915A7CE}" type="pres">
      <dgm:prSet presAssocID="{773D6EA0-05CD-491B-A722-BEC3EDFF8A85}" presName="thickLine" presStyleLbl="alignNode1" presStyleIdx="0" presStyleCnt="5"/>
      <dgm:spPr/>
    </dgm:pt>
    <dgm:pt modelId="{D2AABE01-9B8D-6048-B459-ED0E12012BBD}" type="pres">
      <dgm:prSet presAssocID="{773D6EA0-05CD-491B-A722-BEC3EDFF8A85}" presName="horz1" presStyleCnt="0"/>
      <dgm:spPr/>
    </dgm:pt>
    <dgm:pt modelId="{DC5EB144-9826-094D-9AC4-874D66ED0F6C}" type="pres">
      <dgm:prSet presAssocID="{773D6EA0-05CD-491B-A722-BEC3EDFF8A85}" presName="tx1" presStyleLbl="revTx" presStyleIdx="0" presStyleCnt="5"/>
      <dgm:spPr/>
    </dgm:pt>
    <dgm:pt modelId="{AAC374FA-3873-A241-846A-8E509314B942}" type="pres">
      <dgm:prSet presAssocID="{773D6EA0-05CD-491B-A722-BEC3EDFF8A85}" presName="vert1" presStyleCnt="0"/>
      <dgm:spPr/>
    </dgm:pt>
    <dgm:pt modelId="{B7F9BD15-32E7-D244-9D12-B533E13707F4}" type="pres">
      <dgm:prSet presAssocID="{49D1E801-26D0-4B9A-8F18-3132AE9C1141}" presName="thickLine" presStyleLbl="alignNode1" presStyleIdx="1" presStyleCnt="5"/>
      <dgm:spPr/>
    </dgm:pt>
    <dgm:pt modelId="{40ED3BDF-71A8-2348-A2EC-4EE2F2AE1E7A}" type="pres">
      <dgm:prSet presAssocID="{49D1E801-26D0-4B9A-8F18-3132AE9C1141}" presName="horz1" presStyleCnt="0"/>
      <dgm:spPr/>
    </dgm:pt>
    <dgm:pt modelId="{CF44662B-5254-3441-AD70-42A2DE76610B}" type="pres">
      <dgm:prSet presAssocID="{49D1E801-26D0-4B9A-8F18-3132AE9C1141}" presName="tx1" presStyleLbl="revTx" presStyleIdx="1" presStyleCnt="5"/>
      <dgm:spPr/>
    </dgm:pt>
    <dgm:pt modelId="{2D787821-21DE-E844-B3A2-A4D36AF014FC}" type="pres">
      <dgm:prSet presAssocID="{49D1E801-26D0-4B9A-8F18-3132AE9C1141}" presName="vert1" presStyleCnt="0"/>
      <dgm:spPr/>
    </dgm:pt>
    <dgm:pt modelId="{7E74FF6B-A1F1-6748-88C3-C778C636DA48}" type="pres">
      <dgm:prSet presAssocID="{B2379974-BE4A-419F-82AC-19811C928B30}" presName="thickLine" presStyleLbl="alignNode1" presStyleIdx="2" presStyleCnt="5"/>
      <dgm:spPr/>
    </dgm:pt>
    <dgm:pt modelId="{AD010B19-1AC5-7944-9EFA-357F78810C2D}" type="pres">
      <dgm:prSet presAssocID="{B2379974-BE4A-419F-82AC-19811C928B30}" presName="horz1" presStyleCnt="0"/>
      <dgm:spPr/>
    </dgm:pt>
    <dgm:pt modelId="{5F745D34-1877-5E49-9A25-936024A3398A}" type="pres">
      <dgm:prSet presAssocID="{B2379974-BE4A-419F-82AC-19811C928B30}" presName="tx1" presStyleLbl="revTx" presStyleIdx="2" presStyleCnt="5"/>
      <dgm:spPr/>
    </dgm:pt>
    <dgm:pt modelId="{53599A69-652A-F547-A284-30A2F09A66F7}" type="pres">
      <dgm:prSet presAssocID="{B2379974-BE4A-419F-82AC-19811C928B30}" presName="vert1" presStyleCnt="0"/>
      <dgm:spPr/>
    </dgm:pt>
    <dgm:pt modelId="{63631C5D-AB44-B14F-949C-6AAD812A128C}" type="pres">
      <dgm:prSet presAssocID="{EABC8858-5106-4DC6-BD5D-5D9505228F8E}" presName="thickLine" presStyleLbl="alignNode1" presStyleIdx="3" presStyleCnt="5"/>
      <dgm:spPr/>
    </dgm:pt>
    <dgm:pt modelId="{08459E20-C293-A343-9D16-1537D164F405}" type="pres">
      <dgm:prSet presAssocID="{EABC8858-5106-4DC6-BD5D-5D9505228F8E}" presName="horz1" presStyleCnt="0"/>
      <dgm:spPr/>
    </dgm:pt>
    <dgm:pt modelId="{B3C5FC7C-1EE2-994E-A624-108E2E90AC59}" type="pres">
      <dgm:prSet presAssocID="{EABC8858-5106-4DC6-BD5D-5D9505228F8E}" presName="tx1" presStyleLbl="revTx" presStyleIdx="3" presStyleCnt="5"/>
      <dgm:spPr/>
    </dgm:pt>
    <dgm:pt modelId="{A0FD48C0-F6F1-0E43-AEBE-67293C0D28B3}" type="pres">
      <dgm:prSet presAssocID="{EABC8858-5106-4DC6-BD5D-5D9505228F8E}" presName="vert1" presStyleCnt="0"/>
      <dgm:spPr/>
    </dgm:pt>
    <dgm:pt modelId="{91347FD0-966B-D74E-AE02-FF3BF7BF20E9}" type="pres">
      <dgm:prSet presAssocID="{CA7BD3FB-427D-8F47-8667-A8AC530A88FE}" presName="thickLine" presStyleLbl="alignNode1" presStyleIdx="4" presStyleCnt="5"/>
      <dgm:spPr/>
    </dgm:pt>
    <dgm:pt modelId="{034C382D-4DCC-DF4B-93A4-57B7760BFFC2}" type="pres">
      <dgm:prSet presAssocID="{CA7BD3FB-427D-8F47-8667-A8AC530A88FE}" presName="horz1" presStyleCnt="0"/>
      <dgm:spPr/>
    </dgm:pt>
    <dgm:pt modelId="{0FEC8DE9-0182-B540-881A-61436AA3D460}" type="pres">
      <dgm:prSet presAssocID="{CA7BD3FB-427D-8F47-8667-A8AC530A88FE}" presName="tx1" presStyleLbl="revTx" presStyleIdx="4" presStyleCnt="5"/>
      <dgm:spPr/>
    </dgm:pt>
    <dgm:pt modelId="{91500D99-6E2B-0F47-878B-9537FD546298}" type="pres">
      <dgm:prSet presAssocID="{CA7BD3FB-427D-8F47-8667-A8AC530A88FE}" presName="vert1" presStyleCnt="0"/>
      <dgm:spPr/>
    </dgm:pt>
  </dgm:ptLst>
  <dgm:cxnLst>
    <dgm:cxn modelId="{5A75E816-B729-4C1B-97B0-85B2C479D238}" srcId="{BDC9F724-206B-4AE1-87A2-905CACD5A7E4}" destId="{49D1E801-26D0-4B9A-8F18-3132AE9C1141}" srcOrd="1" destOrd="0" parTransId="{FC802B6C-F39B-404E-A750-9F1BC4E13B4E}" sibTransId="{EB04A853-0A5E-4F9F-8A5D-C93B3271BDA5}"/>
    <dgm:cxn modelId="{85566C19-AA41-B24C-9D58-B2FAAD934116}" type="presOf" srcId="{BDC9F724-206B-4AE1-87A2-905CACD5A7E4}" destId="{ACE2C354-462F-8041-8B1E-AC80ACEDA32F}" srcOrd="0" destOrd="0" presId="urn:microsoft.com/office/officeart/2008/layout/LinedList"/>
    <dgm:cxn modelId="{C163CD1C-714D-E149-A892-118B2E188B9E}" srcId="{BDC9F724-206B-4AE1-87A2-905CACD5A7E4}" destId="{CA7BD3FB-427D-8F47-8667-A8AC530A88FE}" srcOrd="4" destOrd="0" parTransId="{19BA5E38-F361-5A49-B6A0-0BAA9FA79B23}" sibTransId="{ACD571FA-A554-3346-BE2B-7DAD43F316A0}"/>
    <dgm:cxn modelId="{E7D7DF36-7A32-E34A-9F8F-9F3294EC2CA6}" type="presOf" srcId="{EABC8858-5106-4DC6-BD5D-5D9505228F8E}" destId="{B3C5FC7C-1EE2-994E-A624-108E2E90AC59}" srcOrd="0" destOrd="0" presId="urn:microsoft.com/office/officeart/2008/layout/LinedList"/>
    <dgm:cxn modelId="{9570C380-F3C5-408E-A15A-E86E66CDF90B}" srcId="{BDC9F724-206B-4AE1-87A2-905CACD5A7E4}" destId="{EABC8858-5106-4DC6-BD5D-5D9505228F8E}" srcOrd="3" destOrd="0" parTransId="{26847FFB-FDA6-4B44-AB82-5509B73F7861}" sibTransId="{CE449A4A-8A36-4A02-8DB1-8E1BD977CE38}"/>
    <dgm:cxn modelId="{A18E1E9F-F742-A341-9285-6FC0415D8989}" type="presOf" srcId="{773D6EA0-05CD-491B-A722-BEC3EDFF8A85}" destId="{DC5EB144-9826-094D-9AC4-874D66ED0F6C}" srcOrd="0" destOrd="0" presId="urn:microsoft.com/office/officeart/2008/layout/LinedList"/>
    <dgm:cxn modelId="{275434B6-DF1D-49A2-B52F-B3FA65453E24}" srcId="{BDC9F724-206B-4AE1-87A2-905CACD5A7E4}" destId="{773D6EA0-05CD-491B-A722-BEC3EDFF8A85}" srcOrd="0" destOrd="0" parTransId="{F72DCC1A-D6E8-4810-801A-0EA825E127DC}" sibTransId="{B1D38040-9F95-4D4C-A641-423FA7607D3D}"/>
    <dgm:cxn modelId="{B9EAB7C1-7AF9-2B47-9428-5F4D6EDC6DFF}" type="presOf" srcId="{49D1E801-26D0-4B9A-8F18-3132AE9C1141}" destId="{CF44662B-5254-3441-AD70-42A2DE76610B}" srcOrd="0" destOrd="0" presId="urn:microsoft.com/office/officeart/2008/layout/LinedList"/>
    <dgm:cxn modelId="{49F76EC6-5D67-D949-A53B-BC93B1B7AFB6}" type="presOf" srcId="{CA7BD3FB-427D-8F47-8667-A8AC530A88FE}" destId="{0FEC8DE9-0182-B540-881A-61436AA3D460}" srcOrd="0" destOrd="0" presId="urn:microsoft.com/office/officeart/2008/layout/LinedList"/>
    <dgm:cxn modelId="{F9ED7AD8-B6C8-C74A-9597-C9CCCF185C75}" type="presOf" srcId="{B2379974-BE4A-419F-82AC-19811C928B30}" destId="{5F745D34-1877-5E49-9A25-936024A3398A}" srcOrd="0" destOrd="0" presId="urn:microsoft.com/office/officeart/2008/layout/LinedList"/>
    <dgm:cxn modelId="{7A3103F3-24B2-43F8-A3A3-19E82844642D}" srcId="{BDC9F724-206B-4AE1-87A2-905CACD5A7E4}" destId="{B2379974-BE4A-419F-82AC-19811C928B30}" srcOrd="2" destOrd="0" parTransId="{219B0F50-C81D-4B1B-8945-CE05500CB9A1}" sibTransId="{1632469A-6868-4639-A65D-B45420B63D06}"/>
    <dgm:cxn modelId="{316AF766-C590-C64D-9AF6-449FCCB9E176}" type="presParOf" srcId="{ACE2C354-462F-8041-8B1E-AC80ACEDA32F}" destId="{A65E4C05-98B9-5642-BC40-B6C82915A7CE}" srcOrd="0" destOrd="0" presId="urn:microsoft.com/office/officeart/2008/layout/LinedList"/>
    <dgm:cxn modelId="{0AE9ECA8-A2E0-EE47-B1ED-ECF79C33E794}" type="presParOf" srcId="{ACE2C354-462F-8041-8B1E-AC80ACEDA32F}" destId="{D2AABE01-9B8D-6048-B459-ED0E12012BBD}" srcOrd="1" destOrd="0" presId="urn:microsoft.com/office/officeart/2008/layout/LinedList"/>
    <dgm:cxn modelId="{C7D42382-9A11-7843-BE6D-CF7FB9390FD3}" type="presParOf" srcId="{D2AABE01-9B8D-6048-B459-ED0E12012BBD}" destId="{DC5EB144-9826-094D-9AC4-874D66ED0F6C}" srcOrd="0" destOrd="0" presId="urn:microsoft.com/office/officeart/2008/layout/LinedList"/>
    <dgm:cxn modelId="{57DA83CE-0643-3143-8C73-C29DACD85E71}" type="presParOf" srcId="{D2AABE01-9B8D-6048-B459-ED0E12012BBD}" destId="{AAC374FA-3873-A241-846A-8E509314B942}" srcOrd="1" destOrd="0" presId="urn:microsoft.com/office/officeart/2008/layout/LinedList"/>
    <dgm:cxn modelId="{328455C9-2559-0640-8777-23C1EFE96E35}" type="presParOf" srcId="{ACE2C354-462F-8041-8B1E-AC80ACEDA32F}" destId="{B7F9BD15-32E7-D244-9D12-B533E13707F4}" srcOrd="2" destOrd="0" presId="urn:microsoft.com/office/officeart/2008/layout/LinedList"/>
    <dgm:cxn modelId="{98FBE64F-9C9E-184B-A93E-E716EAC477BB}" type="presParOf" srcId="{ACE2C354-462F-8041-8B1E-AC80ACEDA32F}" destId="{40ED3BDF-71A8-2348-A2EC-4EE2F2AE1E7A}" srcOrd="3" destOrd="0" presId="urn:microsoft.com/office/officeart/2008/layout/LinedList"/>
    <dgm:cxn modelId="{3E0CBE91-09B8-C340-A767-CDF06100C56C}" type="presParOf" srcId="{40ED3BDF-71A8-2348-A2EC-4EE2F2AE1E7A}" destId="{CF44662B-5254-3441-AD70-42A2DE76610B}" srcOrd="0" destOrd="0" presId="urn:microsoft.com/office/officeart/2008/layout/LinedList"/>
    <dgm:cxn modelId="{0B536764-6DC7-1A4A-862F-6064E8CBDB64}" type="presParOf" srcId="{40ED3BDF-71A8-2348-A2EC-4EE2F2AE1E7A}" destId="{2D787821-21DE-E844-B3A2-A4D36AF014FC}" srcOrd="1" destOrd="0" presId="urn:microsoft.com/office/officeart/2008/layout/LinedList"/>
    <dgm:cxn modelId="{13A1CD63-EE8D-3941-8262-2A445DF1CB84}" type="presParOf" srcId="{ACE2C354-462F-8041-8B1E-AC80ACEDA32F}" destId="{7E74FF6B-A1F1-6748-88C3-C778C636DA48}" srcOrd="4" destOrd="0" presId="urn:microsoft.com/office/officeart/2008/layout/LinedList"/>
    <dgm:cxn modelId="{60FF92C2-BDF0-FA49-9562-4594FD7B20E8}" type="presParOf" srcId="{ACE2C354-462F-8041-8B1E-AC80ACEDA32F}" destId="{AD010B19-1AC5-7944-9EFA-357F78810C2D}" srcOrd="5" destOrd="0" presId="urn:microsoft.com/office/officeart/2008/layout/LinedList"/>
    <dgm:cxn modelId="{C1BCD6F3-0FE2-7545-939F-55A4B9609C4C}" type="presParOf" srcId="{AD010B19-1AC5-7944-9EFA-357F78810C2D}" destId="{5F745D34-1877-5E49-9A25-936024A3398A}" srcOrd="0" destOrd="0" presId="urn:microsoft.com/office/officeart/2008/layout/LinedList"/>
    <dgm:cxn modelId="{0A136CE6-9824-FD47-87F9-97E992BED738}" type="presParOf" srcId="{AD010B19-1AC5-7944-9EFA-357F78810C2D}" destId="{53599A69-652A-F547-A284-30A2F09A66F7}" srcOrd="1" destOrd="0" presId="urn:microsoft.com/office/officeart/2008/layout/LinedList"/>
    <dgm:cxn modelId="{FD72ADD9-8FCC-8842-B7AA-77401618D70A}" type="presParOf" srcId="{ACE2C354-462F-8041-8B1E-AC80ACEDA32F}" destId="{63631C5D-AB44-B14F-949C-6AAD812A128C}" srcOrd="6" destOrd="0" presId="urn:microsoft.com/office/officeart/2008/layout/LinedList"/>
    <dgm:cxn modelId="{5ABA41C8-CDA9-FB4E-8A6A-D10900FD65C0}" type="presParOf" srcId="{ACE2C354-462F-8041-8B1E-AC80ACEDA32F}" destId="{08459E20-C293-A343-9D16-1537D164F405}" srcOrd="7" destOrd="0" presId="urn:microsoft.com/office/officeart/2008/layout/LinedList"/>
    <dgm:cxn modelId="{80FCCFB4-E0D2-B644-99AE-124626E1CF64}" type="presParOf" srcId="{08459E20-C293-A343-9D16-1537D164F405}" destId="{B3C5FC7C-1EE2-994E-A624-108E2E90AC59}" srcOrd="0" destOrd="0" presId="urn:microsoft.com/office/officeart/2008/layout/LinedList"/>
    <dgm:cxn modelId="{88DE9D97-B4CE-7C42-A71B-338E8750F7E8}" type="presParOf" srcId="{08459E20-C293-A343-9D16-1537D164F405}" destId="{A0FD48C0-F6F1-0E43-AEBE-67293C0D28B3}" srcOrd="1" destOrd="0" presId="urn:microsoft.com/office/officeart/2008/layout/LinedList"/>
    <dgm:cxn modelId="{4B983D3B-EF16-F54F-8129-DEF0215654F7}" type="presParOf" srcId="{ACE2C354-462F-8041-8B1E-AC80ACEDA32F}" destId="{91347FD0-966B-D74E-AE02-FF3BF7BF20E9}" srcOrd="8" destOrd="0" presId="urn:microsoft.com/office/officeart/2008/layout/LinedList"/>
    <dgm:cxn modelId="{9B146E30-1088-6642-8B44-3164CC494D23}" type="presParOf" srcId="{ACE2C354-462F-8041-8B1E-AC80ACEDA32F}" destId="{034C382D-4DCC-DF4B-93A4-57B7760BFFC2}" srcOrd="9" destOrd="0" presId="urn:microsoft.com/office/officeart/2008/layout/LinedList"/>
    <dgm:cxn modelId="{8A58075D-0BF0-D743-A768-EF8C6A5F5BB4}" type="presParOf" srcId="{034C382D-4DCC-DF4B-93A4-57B7760BFFC2}" destId="{0FEC8DE9-0182-B540-881A-61436AA3D460}" srcOrd="0" destOrd="0" presId="urn:microsoft.com/office/officeart/2008/layout/LinedList"/>
    <dgm:cxn modelId="{7E36EBF8-FB83-9543-9026-1DBDB5DEBC92}" type="presParOf" srcId="{034C382D-4DCC-DF4B-93A4-57B7760BFFC2}" destId="{91500D99-6E2B-0F47-878B-9537FD546298}"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5E4C05-98B9-5642-BC40-B6C82915A7CE}">
      <dsp:nvSpPr>
        <dsp:cNvPr id="0" name=""/>
        <dsp:cNvSpPr/>
      </dsp:nvSpPr>
      <dsp:spPr>
        <a:xfrm>
          <a:off x="0" y="531"/>
          <a:ext cx="8158018"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5EB144-9826-094D-9AC4-874D66ED0F6C}">
      <dsp:nvSpPr>
        <dsp:cNvPr id="0" name=""/>
        <dsp:cNvSpPr/>
      </dsp:nvSpPr>
      <dsp:spPr>
        <a:xfrm>
          <a:off x="0" y="531"/>
          <a:ext cx="8158018"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a:t>Provide more training and development programs to women to support their transition to leadership roles</a:t>
          </a:r>
        </a:p>
      </dsp:txBody>
      <dsp:txXfrm>
        <a:off x="0" y="531"/>
        <a:ext cx="8158018" cy="870055"/>
      </dsp:txXfrm>
    </dsp:sp>
    <dsp:sp modelId="{B7F9BD15-32E7-D244-9D12-B533E13707F4}">
      <dsp:nvSpPr>
        <dsp:cNvPr id="0" name=""/>
        <dsp:cNvSpPr/>
      </dsp:nvSpPr>
      <dsp:spPr>
        <a:xfrm>
          <a:off x="0" y="870586"/>
          <a:ext cx="8158018"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F44662B-5254-3441-AD70-42A2DE76610B}">
      <dsp:nvSpPr>
        <dsp:cNvPr id="0" name=""/>
        <dsp:cNvSpPr/>
      </dsp:nvSpPr>
      <dsp:spPr>
        <a:xfrm>
          <a:off x="0" y="870586"/>
          <a:ext cx="8158018"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a:t>Engage more “Back to workforce” programs for women who wish to come back to the industry after a career break</a:t>
          </a:r>
        </a:p>
      </dsp:txBody>
      <dsp:txXfrm>
        <a:off x="0" y="870586"/>
        <a:ext cx="8158018" cy="870055"/>
      </dsp:txXfrm>
    </dsp:sp>
    <dsp:sp modelId="{7E74FF6B-A1F1-6748-88C3-C778C636DA48}">
      <dsp:nvSpPr>
        <dsp:cNvPr id="0" name=""/>
        <dsp:cNvSpPr/>
      </dsp:nvSpPr>
      <dsp:spPr>
        <a:xfrm>
          <a:off x="0" y="1740641"/>
          <a:ext cx="8158018"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745D34-1877-5E49-9A25-936024A3398A}">
      <dsp:nvSpPr>
        <dsp:cNvPr id="0" name=""/>
        <dsp:cNvSpPr/>
      </dsp:nvSpPr>
      <dsp:spPr>
        <a:xfrm>
          <a:off x="0" y="1740641"/>
          <a:ext cx="8158018"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a:t>Provide equal leave policy for new parents irrespective of their gender</a:t>
          </a:r>
        </a:p>
      </dsp:txBody>
      <dsp:txXfrm>
        <a:off x="0" y="1740641"/>
        <a:ext cx="8158018" cy="870055"/>
      </dsp:txXfrm>
    </dsp:sp>
    <dsp:sp modelId="{63631C5D-AB44-B14F-949C-6AAD812A128C}">
      <dsp:nvSpPr>
        <dsp:cNvPr id="0" name=""/>
        <dsp:cNvSpPr/>
      </dsp:nvSpPr>
      <dsp:spPr>
        <a:xfrm>
          <a:off x="0" y="2610696"/>
          <a:ext cx="8158018"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3C5FC7C-1EE2-994E-A624-108E2E90AC59}">
      <dsp:nvSpPr>
        <dsp:cNvPr id="0" name=""/>
        <dsp:cNvSpPr/>
      </dsp:nvSpPr>
      <dsp:spPr>
        <a:xfrm>
          <a:off x="0" y="2610696"/>
          <a:ext cx="8158018"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a:t>Protection from sexual harassment by implementing Zero tolerance policy and POSH guidelines</a:t>
          </a:r>
        </a:p>
      </dsp:txBody>
      <dsp:txXfrm>
        <a:off x="0" y="2610696"/>
        <a:ext cx="8158018" cy="870055"/>
      </dsp:txXfrm>
    </dsp:sp>
    <dsp:sp modelId="{91347FD0-966B-D74E-AE02-FF3BF7BF20E9}">
      <dsp:nvSpPr>
        <dsp:cNvPr id="0" name=""/>
        <dsp:cNvSpPr/>
      </dsp:nvSpPr>
      <dsp:spPr>
        <a:xfrm>
          <a:off x="0" y="3480751"/>
          <a:ext cx="8158018"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FEC8DE9-0182-B540-881A-61436AA3D460}">
      <dsp:nvSpPr>
        <dsp:cNvPr id="0" name=""/>
        <dsp:cNvSpPr/>
      </dsp:nvSpPr>
      <dsp:spPr>
        <a:xfrm>
          <a:off x="0" y="3480751"/>
          <a:ext cx="8158018"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IN" sz="2400" b="0" i="0" u="none" kern="1200"/>
            <a:t>Ensure pay gap transparency across industries so that employees can negotiate their wages </a:t>
          </a:r>
          <a:endParaRPr lang="en-GB" sz="2400" kern="1200"/>
        </a:p>
      </dsp:txBody>
      <dsp:txXfrm>
        <a:off x="0" y="3480751"/>
        <a:ext cx="8158018" cy="87005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F2FB5B-509F-994A-8055-4DC3E2FB9127}" type="datetimeFigureOut">
              <a:rPr lang="en-US" smtClean="0"/>
              <a:t>6/13/2024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770D90-13A2-2C4D-BA09-F1340D170A50}" type="slidenum">
              <a:rPr lang="en-US" smtClean="0"/>
              <a:t>‹#›</a:t>
            </a:fld>
            <a:endParaRPr lang="en-US"/>
          </a:p>
        </p:txBody>
      </p:sp>
    </p:spTree>
    <p:extLst>
      <p:ext uri="{BB962C8B-B14F-4D97-AF65-F5344CB8AC3E}">
        <p14:creationId xmlns:p14="http://schemas.microsoft.com/office/powerpoint/2010/main" val="197386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D770D90-13A2-2C4D-BA09-F1340D170A50}" type="slidenum">
              <a:rPr lang="en-US" smtClean="0"/>
              <a:t>2</a:t>
            </a:fld>
            <a:endParaRPr lang="en-US"/>
          </a:p>
        </p:txBody>
      </p:sp>
    </p:spTree>
    <p:extLst>
      <p:ext uri="{BB962C8B-B14F-4D97-AF65-F5344CB8AC3E}">
        <p14:creationId xmlns:p14="http://schemas.microsoft.com/office/powerpoint/2010/main" val="29162718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www.futurewomen.com</a:t>
            </a:r>
            <a:r>
              <a:rPr lang="en-US"/>
              <a:t>/hotlists/5-reasons-gender-pay-gap-exists/</a:t>
            </a:r>
          </a:p>
          <a:p>
            <a:endParaRPr lang="en-US"/>
          </a:p>
          <a:p>
            <a:r>
              <a:rPr lang="en-IN" b="0" i="0" u="none" strike="noStrike">
                <a:solidFill>
                  <a:srgbClr val="2A2A2A"/>
                </a:solidFill>
                <a:effectLst/>
                <a:highlight>
                  <a:srgbClr val="FFFFFF"/>
                </a:highlight>
                <a:latin typeface="Georgia" panose="02040502050405020303" pitchFamily="18" charset="0"/>
              </a:rPr>
              <a:t>Parenthood leads some women to put their careers on hold, whether by choice or necessity, but it has the opposite effect among men.</a:t>
            </a:r>
            <a:endParaRPr lang="en-US"/>
          </a:p>
          <a:p>
            <a:endParaRPr lang="en-US"/>
          </a:p>
          <a:p>
            <a:endParaRPr lang="en-US"/>
          </a:p>
        </p:txBody>
      </p:sp>
      <p:sp>
        <p:nvSpPr>
          <p:cNvPr id="4" name="Slide Number Placeholder 3"/>
          <p:cNvSpPr>
            <a:spLocks noGrp="1"/>
          </p:cNvSpPr>
          <p:nvPr>
            <p:ph type="sldNum" sz="quarter" idx="5"/>
          </p:nvPr>
        </p:nvSpPr>
        <p:spPr/>
        <p:txBody>
          <a:bodyPr/>
          <a:lstStyle/>
          <a:p>
            <a:fld id="{9D770D90-13A2-2C4D-BA09-F1340D170A50}" type="slidenum">
              <a:rPr lang="en-US" smtClean="0"/>
              <a:t>5</a:t>
            </a:fld>
            <a:endParaRPr lang="en-US"/>
          </a:p>
        </p:txBody>
      </p:sp>
    </p:spTree>
    <p:extLst>
      <p:ext uri="{BB962C8B-B14F-4D97-AF65-F5344CB8AC3E}">
        <p14:creationId xmlns:p14="http://schemas.microsoft.com/office/powerpoint/2010/main" val="3687437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99F3A4F4-037B-C54E-AAD3-969395E96615}" type="datetimeFigureOut">
              <a:rPr lang="en-US" smtClean="0"/>
              <a:t>6/13/2024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1F8F2B-E45E-D14C-9CFB-A7CA610362A4}" type="slidenum">
              <a:rPr lang="en-US" smtClean="0"/>
              <a:t>‹#›</a:t>
            </a:fld>
            <a:endParaRPr lang="en-US"/>
          </a:p>
        </p:txBody>
      </p:sp>
    </p:spTree>
    <p:extLst>
      <p:ext uri="{BB962C8B-B14F-4D97-AF65-F5344CB8AC3E}">
        <p14:creationId xmlns:p14="http://schemas.microsoft.com/office/powerpoint/2010/main" val="16774968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99F3A4F4-037B-C54E-AAD3-969395E96615}" type="datetimeFigureOut">
              <a:rPr lang="en-US" smtClean="0"/>
              <a:t>6/13/2024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1F8F2B-E45E-D14C-9CFB-A7CA610362A4}" type="slidenum">
              <a:rPr lang="en-US" smtClean="0"/>
              <a:t>‹#›</a:t>
            </a:fld>
            <a:endParaRPr lang="en-US"/>
          </a:p>
        </p:txBody>
      </p:sp>
    </p:spTree>
    <p:extLst>
      <p:ext uri="{BB962C8B-B14F-4D97-AF65-F5344CB8AC3E}">
        <p14:creationId xmlns:p14="http://schemas.microsoft.com/office/powerpoint/2010/main" val="1224113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99F3A4F4-037B-C54E-AAD3-969395E96615}" type="datetimeFigureOut">
              <a:rPr lang="en-US" smtClean="0"/>
              <a:t>6/13/2024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1F8F2B-E45E-D14C-9CFB-A7CA610362A4}" type="slidenum">
              <a:rPr lang="en-US" smtClean="0"/>
              <a:t>‹#›</a:t>
            </a:fld>
            <a:endParaRPr lang="en-US"/>
          </a:p>
        </p:txBody>
      </p:sp>
    </p:spTree>
    <p:extLst>
      <p:ext uri="{BB962C8B-B14F-4D97-AF65-F5344CB8AC3E}">
        <p14:creationId xmlns:p14="http://schemas.microsoft.com/office/powerpoint/2010/main" val="1428408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99F3A4F4-037B-C54E-AAD3-969395E96615}" type="datetimeFigureOut">
              <a:rPr lang="en-US" smtClean="0"/>
              <a:t>6/13/2024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1F8F2B-E45E-D14C-9CFB-A7CA610362A4}" type="slidenum">
              <a:rPr lang="en-US" smtClean="0"/>
              <a:t>‹#›</a:t>
            </a:fld>
            <a:endParaRPr lang="en-US"/>
          </a:p>
        </p:txBody>
      </p:sp>
    </p:spTree>
    <p:extLst>
      <p:ext uri="{BB962C8B-B14F-4D97-AF65-F5344CB8AC3E}">
        <p14:creationId xmlns:p14="http://schemas.microsoft.com/office/powerpoint/2010/main" val="930717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F3A4F4-037B-C54E-AAD3-969395E96615}" type="datetimeFigureOut">
              <a:rPr lang="en-US" smtClean="0"/>
              <a:t>6/13/2024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1F8F2B-E45E-D14C-9CFB-A7CA610362A4}" type="slidenum">
              <a:rPr lang="en-US" smtClean="0"/>
              <a:t>‹#›</a:t>
            </a:fld>
            <a:endParaRPr lang="en-US"/>
          </a:p>
        </p:txBody>
      </p:sp>
    </p:spTree>
    <p:extLst>
      <p:ext uri="{BB962C8B-B14F-4D97-AF65-F5344CB8AC3E}">
        <p14:creationId xmlns:p14="http://schemas.microsoft.com/office/powerpoint/2010/main" val="40592226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99F3A4F4-037B-C54E-AAD3-969395E96615}" type="datetimeFigureOut">
              <a:rPr lang="en-US" smtClean="0"/>
              <a:t>6/13/2024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1F8F2B-E45E-D14C-9CFB-A7CA610362A4}" type="slidenum">
              <a:rPr lang="en-US" smtClean="0"/>
              <a:t>‹#›</a:t>
            </a:fld>
            <a:endParaRPr lang="en-US"/>
          </a:p>
        </p:txBody>
      </p:sp>
    </p:spTree>
    <p:extLst>
      <p:ext uri="{BB962C8B-B14F-4D97-AF65-F5344CB8AC3E}">
        <p14:creationId xmlns:p14="http://schemas.microsoft.com/office/powerpoint/2010/main" val="488549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99F3A4F4-037B-C54E-AAD3-969395E96615}" type="datetimeFigureOut">
              <a:rPr lang="en-US" smtClean="0"/>
              <a:t>6/13/2024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51F8F2B-E45E-D14C-9CFB-A7CA610362A4}" type="slidenum">
              <a:rPr lang="en-US" smtClean="0"/>
              <a:t>‹#›</a:t>
            </a:fld>
            <a:endParaRPr lang="en-US"/>
          </a:p>
        </p:txBody>
      </p:sp>
    </p:spTree>
    <p:extLst>
      <p:ext uri="{BB962C8B-B14F-4D97-AF65-F5344CB8AC3E}">
        <p14:creationId xmlns:p14="http://schemas.microsoft.com/office/powerpoint/2010/main" val="3411984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99F3A4F4-037B-C54E-AAD3-969395E96615}" type="datetimeFigureOut">
              <a:rPr lang="en-US" smtClean="0"/>
              <a:t>6/13/2024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51F8F2B-E45E-D14C-9CFB-A7CA610362A4}" type="slidenum">
              <a:rPr lang="en-US" smtClean="0"/>
              <a:t>‹#›</a:t>
            </a:fld>
            <a:endParaRPr lang="en-US"/>
          </a:p>
        </p:txBody>
      </p:sp>
    </p:spTree>
    <p:extLst>
      <p:ext uri="{BB962C8B-B14F-4D97-AF65-F5344CB8AC3E}">
        <p14:creationId xmlns:p14="http://schemas.microsoft.com/office/powerpoint/2010/main" val="1344802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F3A4F4-037B-C54E-AAD3-969395E96615}" type="datetimeFigureOut">
              <a:rPr lang="en-US" smtClean="0"/>
              <a:t>6/13/2024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51F8F2B-E45E-D14C-9CFB-A7CA610362A4}" type="slidenum">
              <a:rPr lang="en-US" smtClean="0"/>
              <a:t>‹#›</a:t>
            </a:fld>
            <a:endParaRPr lang="en-US"/>
          </a:p>
        </p:txBody>
      </p:sp>
    </p:spTree>
    <p:extLst>
      <p:ext uri="{BB962C8B-B14F-4D97-AF65-F5344CB8AC3E}">
        <p14:creationId xmlns:p14="http://schemas.microsoft.com/office/powerpoint/2010/main" val="3544076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F3A4F4-037B-C54E-AAD3-969395E96615}" type="datetimeFigureOut">
              <a:rPr lang="en-US" smtClean="0"/>
              <a:t>6/13/2024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1F8F2B-E45E-D14C-9CFB-A7CA610362A4}" type="slidenum">
              <a:rPr lang="en-US" smtClean="0"/>
              <a:t>‹#›</a:t>
            </a:fld>
            <a:endParaRPr lang="en-US"/>
          </a:p>
        </p:txBody>
      </p:sp>
    </p:spTree>
    <p:extLst>
      <p:ext uri="{BB962C8B-B14F-4D97-AF65-F5344CB8AC3E}">
        <p14:creationId xmlns:p14="http://schemas.microsoft.com/office/powerpoint/2010/main" val="3664134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F3A4F4-037B-C54E-AAD3-969395E96615}" type="datetimeFigureOut">
              <a:rPr lang="en-US" smtClean="0"/>
              <a:t>6/13/2024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1F8F2B-E45E-D14C-9CFB-A7CA610362A4}" type="slidenum">
              <a:rPr lang="en-US" smtClean="0"/>
              <a:t>‹#›</a:t>
            </a:fld>
            <a:endParaRPr lang="en-US"/>
          </a:p>
        </p:txBody>
      </p:sp>
    </p:spTree>
    <p:extLst>
      <p:ext uri="{BB962C8B-B14F-4D97-AF65-F5344CB8AC3E}">
        <p14:creationId xmlns:p14="http://schemas.microsoft.com/office/powerpoint/2010/main" val="446770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9F3A4F4-037B-C54E-AAD3-969395E96615}" type="datetimeFigureOut">
              <a:rPr lang="en-US" smtClean="0"/>
              <a:t>6/13/2024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51F8F2B-E45E-D14C-9CFB-A7CA610362A4}" type="slidenum">
              <a:rPr lang="en-US" smtClean="0"/>
              <a:t>‹#›</a:t>
            </a:fld>
            <a:endParaRPr lang="en-US"/>
          </a:p>
        </p:txBody>
      </p:sp>
      <p:sp>
        <p:nvSpPr>
          <p:cNvPr id="8" name="TextBox 7">
            <a:extLst>
              <a:ext uri="{FF2B5EF4-FFF2-40B4-BE49-F238E27FC236}">
                <a16:creationId xmlns:a16="http://schemas.microsoft.com/office/drawing/2014/main" id="{4FFA72E9-B4AF-64D7-DC4D-387ECA239958}"/>
              </a:ext>
            </a:extLst>
          </p:cNvPr>
          <p:cNvSpPr txBox="1"/>
          <p:nvPr>
            <p:extLst>
              <p:ext uri="{1162E1C5-73C7-4A58-AE30-91384D911F3F}">
                <p184:classification xmlns:p184="http://schemas.microsoft.com/office/powerpoint/2018/4/main" val="hdr"/>
              </p:ext>
            </p:extLst>
          </p:nvPr>
        </p:nvSpPr>
        <p:spPr>
          <a:xfrm>
            <a:off x="5236337" y="190500"/>
            <a:ext cx="1754188" cy="182880"/>
          </a:xfrm>
          <a:prstGeom prst="rect">
            <a:avLst/>
          </a:prstGeom>
        </p:spPr>
        <p:txBody>
          <a:bodyPr horzOverflow="overflow" lIns="0" tIns="0" rIns="0" bIns="0">
            <a:spAutoFit/>
          </a:bodyPr>
          <a:lstStyle/>
          <a:p>
            <a:pPr algn="l"/>
            <a:r>
              <a:rPr lang="en-US" sz="1200">
                <a:solidFill>
                  <a:srgbClr val="EEDC00"/>
                </a:solidFill>
                <a:latin typeface="Calibri" panose="020F0502020204030204" pitchFamily="34" charset="0"/>
                <a:ea typeface="Calibri" panose="020F0502020204030204" pitchFamily="34" charset="0"/>
                <a:cs typeface="Calibri" panose="020F0502020204030204" pitchFamily="34" charset="0"/>
              </a:rPr>
              <a:t>RMIT Classification: Trusted</a:t>
            </a:r>
          </a:p>
        </p:txBody>
      </p:sp>
    </p:spTree>
    <p:extLst>
      <p:ext uri="{BB962C8B-B14F-4D97-AF65-F5344CB8AC3E}">
        <p14:creationId xmlns:p14="http://schemas.microsoft.com/office/powerpoint/2010/main" val="270208374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A64DF-FA32-2B65-8838-7D0E4B589C8B}"/>
              </a:ext>
            </a:extLst>
          </p:cNvPr>
          <p:cNvSpPr>
            <a:spLocks noGrp="1"/>
          </p:cNvSpPr>
          <p:nvPr>
            <p:ph type="ctrTitle"/>
          </p:nvPr>
        </p:nvSpPr>
        <p:spPr/>
        <p:txBody>
          <a:bodyPr>
            <a:normAutofit fontScale="90000"/>
          </a:bodyPr>
          <a:lstStyle/>
          <a:p>
            <a:r>
              <a:rPr lang="en-US"/>
              <a:t>Exploring Gender Pay Disparities in Australian Industries</a:t>
            </a:r>
          </a:p>
        </p:txBody>
      </p:sp>
      <p:sp>
        <p:nvSpPr>
          <p:cNvPr id="3" name="Subtitle 2">
            <a:extLst>
              <a:ext uri="{FF2B5EF4-FFF2-40B4-BE49-F238E27FC236}">
                <a16:creationId xmlns:a16="http://schemas.microsoft.com/office/drawing/2014/main" id="{767BB0DB-0671-586F-2018-BC17FE187BDC}"/>
              </a:ext>
            </a:extLst>
          </p:cNvPr>
          <p:cNvSpPr>
            <a:spLocks noGrp="1"/>
          </p:cNvSpPr>
          <p:nvPr>
            <p:ph type="subTitle" idx="1"/>
          </p:nvPr>
        </p:nvSpPr>
        <p:spPr/>
        <p:txBody>
          <a:bodyPr/>
          <a:lstStyle/>
          <a:p>
            <a:r>
              <a:rPr lang="en-US"/>
              <a:t>Presentation by:</a:t>
            </a:r>
          </a:p>
          <a:p>
            <a:r>
              <a:rPr lang="en-US"/>
              <a:t>Deepthi Suresh</a:t>
            </a:r>
          </a:p>
          <a:p>
            <a:r>
              <a:rPr lang="en-US"/>
              <a:t>S3991481</a:t>
            </a:r>
          </a:p>
        </p:txBody>
      </p:sp>
      <p:pic>
        <p:nvPicPr>
          <p:cNvPr id="5" name="Picture 4">
            <a:extLst>
              <a:ext uri="{FF2B5EF4-FFF2-40B4-BE49-F238E27FC236}">
                <a16:creationId xmlns:a16="http://schemas.microsoft.com/office/drawing/2014/main" id="{7A192597-B2E8-4393-6DC6-AEE31D2DD2F5}"/>
              </a:ext>
            </a:extLst>
          </p:cNvPr>
          <p:cNvPicPr>
            <a:picLocks noChangeAspect="1"/>
          </p:cNvPicPr>
          <p:nvPr/>
        </p:nvPicPr>
        <p:blipFill>
          <a:blip r:embed="rId2"/>
          <a:stretch>
            <a:fillRect/>
          </a:stretch>
        </p:blipFill>
        <p:spPr>
          <a:xfrm>
            <a:off x="175491" y="4381500"/>
            <a:ext cx="3060700" cy="2476500"/>
          </a:xfrm>
          <a:prstGeom prst="rect">
            <a:avLst/>
          </a:prstGeom>
        </p:spPr>
      </p:pic>
      <p:sp>
        <p:nvSpPr>
          <p:cNvPr id="6" name="TextBox 5">
            <a:extLst>
              <a:ext uri="{FF2B5EF4-FFF2-40B4-BE49-F238E27FC236}">
                <a16:creationId xmlns:a16="http://schemas.microsoft.com/office/drawing/2014/main" id="{318081BB-FA2B-AC6E-F401-2A7B8D82BAE4}"/>
              </a:ext>
            </a:extLst>
          </p:cNvPr>
          <p:cNvSpPr txBox="1"/>
          <p:nvPr/>
        </p:nvSpPr>
        <p:spPr>
          <a:xfrm>
            <a:off x="1366982" y="6673334"/>
            <a:ext cx="3971636" cy="184666"/>
          </a:xfrm>
          <a:prstGeom prst="rect">
            <a:avLst/>
          </a:prstGeom>
          <a:noFill/>
        </p:spPr>
        <p:txBody>
          <a:bodyPr wrap="square" rtlCol="0">
            <a:spAutoFit/>
          </a:bodyPr>
          <a:lstStyle/>
          <a:p>
            <a:r>
              <a:rPr lang="en-US" sz="600"/>
              <a:t>Image Source: </a:t>
            </a:r>
            <a:r>
              <a:rPr lang="en-IN" sz="600" b="0" i="0" u="none" strike="noStrike">
                <a:solidFill>
                  <a:srgbClr val="000000"/>
                </a:solidFill>
                <a:effectLst/>
                <a:latin typeface="-webkit-standard"/>
              </a:rPr>
              <a:t>(Workplace Gender Equality Agency (WGEA), 2024)</a:t>
            </a:r>
            <a:endParaRPr lang="en-US" sz="600"/>
          </a:p>
        </p:txBody>
      </p:sp>
    </p:spTree>
    <p:extLst>
      <p:ext uri="{BB962C8B-B14F-4D97-AF65-F5344CB8AC3E}">
        <p14:creationId xmlns:p14="http://schemas.microsoft.com/office/powerpoint/2010/main" val="136768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79AB093-2CD5-45CE-3675-787BF7C43D09}"/>
              </a:ext>
            </a:extLst>
          </p:cNvPr>
          <p:cNvSpPr>
            <a:spLocks noGrp="1"/>
          </p:cNvSpPr>
          <p:nvPr>
            <p:ph type="title"/>
          </p:nvPr>
        </p:nvSpPr>
        <p:spPr/>
        <p:txBody>
          <a:bodyPr/>
          <a:lstStyle/>
          <a:p>
            <a:r>
              <a:rPr lang="en-US"/>
              <a:t>References</a:t>
            </a:r>
          </a:p>
        </p:txBody>
      </p:sp>
      <p:sp>
        <p:nvSpPr>
          <p:cNvPr id="4" name="Content Placeholder 3">
            <a:extLst>
              <a:ext uri="{FF2B5EF4-FFF2-40B4-BE49-F238E27FC236}">
                <a16:creationId xmlns:a16="http://schemas.microsoft.com/office/drawing/2014/main" id="{53710F17-DABF-2798-80A6-5C8FA4072EDF}"/>
              </a:ext>
            </a:extLst>
          </p:cNvPr>
          <p:cNvSpPr>
            <a:spLocks noGrp="1"/>
          </p:cNvSpPr>
          <p:nvPr>
            <p:ph idx="1"/>
          </p:nvPr>
        </p:nvSpPr>
        <p:spPr/>
        <p:txBody>
          <a:bodyPr>
            <a:normAutofit fontScale="92500" lnSpcReduction="20000"/>
          </a:bodyPr>
          <a:lstStyle/>
          <a:p>
            <a:pPr marL="457200" indent="-457200" algn="l"/>
            <a:r>
              <a:rPr lang="en-IN" sz="1800" b="0" i="1" u="none" strike="noStrike">
                <a:solidFill>
                  <a:srgbClr val="000000"/>
                </a:solidFill>
                <a:effectLst/>
                <a:latin typeface="Times New Roman" panose="02020603050405020304" pitchFamily="18" charset="0"/>
              </a:rPr>
              <a:t>Average Weekly Earnings, Australia, November 2023</a:t>
            </a:r>
            <a:r>
              <a:rPr lang="en-IN" sz="1800" b="0" i="0" u="none" strike="noStrike">
                <a:solidFill>
                  <a:srgbClr val="000000"/>
                </a:solidFill>
                <a:effectLst/>
                <a:latin typeface="Times New Roman" panose="02020603050405020304" pitchFamily="18" charset="0"/>
              </a:rPr>
              <a:t>. (2024, February 22). Australian Bureau of Statistics. https://</a:t>
            </a:r>
            <a:r>
              <a:rPr lang="en-IN" sz="1800" b="0" i="0" u="none" strike="noStrike" err="1">
                <a:solidFill>
                  <a:srgbClr val="000000"/>
                </a:solidFill>
                <a:effectLst/>
                <a:latin typeface="Times New Roman" panose="02020603050405020304" pitchFamily="18" charset="0"/>
              </a:rPr>
              <a:t>www.abs.gov.au</a:t>
            </a:r>
            <a:r>
              <a:rPr lang="en-IN" sz="1800" b="0" i="0" u="none" strike="noStrike">
                <a:solidFill>
                  <a:srgbClr val="000000"/>
                </a:solidFill>
                <a:effectLst/>
                <a:latin typeface="Times New Roman" panose="02020603050405020304" pitchFamily="18" charset="0"/>
              </a:rPr>
              <a:t>/statistics/labour/earnings-and-working-conditions/average-weekly-earnings-</a:t>
            </a:r>
            <a:r>
              <a:rPr lang="en-IN" sz="1800" b="0" i="0" u="none" strike="noStrike" err="1">
                <a:solidFill>
                  <a:srgbClr val="000000"/>
                </a:solidFill>
                <a:effectLst/>
                <a:latin typeface="Times New Roman" panose="02020603050405020304" pitchFamily="18" charset="0"/>
              </a:rPr>
              <a:t>australia</a:t>
            </a:r>
            <a:r>
              <a:rPr lang="en-IN" sz="1800" b="0" i="0" u="none" strike="noStrike">
                <a:solidFill>
                  <a:srgbClr val="000000"/>
                </a:solidFill>
                <a:effectLst/>
                <a:latin typeface="Times New Roman" panose="02020603050405020304" pitchFamily="18" charset="0"/>
              </a:rPr>
              <a:t>/</a:t>
            </a:r>
            <a:r>
              <a:rPr lang="en-IN" sz="1800" b="0" i="0" u="none" strike="noStrike" err="1">
                <a:solidFill>
                  <a:srgbClr val="000000"/>
                </a:solidFill>
                <a:effectLst/>
                <a:latin typeface="Times New Roman" panose="02020603050405020304" pitchFamily="18" charset="0"/>
              </a:rPr>
              <a:t>latest-release#article-archive</a:t>
            </a:r>
            <a:endParaRPr lang="en-IN" sz="1800" b="0" i="0" u="none" strike="noStrike">
              <a:solidFill>
                <a:srgbClr val="000000"/>
              </a:solidFill>
              <a:effectLst/>
              <a:latin typeface="Times New Roman" panose="02020603050405020304" pitchFamily="18" charset="0"/>
            </a:endParaRPr>
          </a:p>
          <a:p>
            <a:pPr marL="457200" indent="-457200" algn="l"/>
            <a:r>
              <a:rPr lang="en-IN" sz="1800" b="0" i="1" u="none" strike="noStrike">
                <a:solidFill>
                  <a:srgbClr val="000000"/>
                </a:solidFill>
                <a:effectLst/>
                <a:latin typeface="Times New Roman" panose="02020603050405020304" pitchFamily="18" charset="0"/>
              </a:rPr>
              <a:t>Employee Earnings and Hours, Australia, May 2023</a:t>
            </a:r>
            <a:r>
              <a:rPr lang="en-IN" sz="1800" b="0" i="0" u="none" strike="noStrike">
                <a:solidFill>
                  <a:srgbClr val="000000"/>
                </a:solidFill>
                <a:effectLst/>
                <a:latin typeface="Times New Roman" panose="02020603050405020304" pitchFamily="18" charset="0"/>
              </a:rPr>
              <a:t>. (2024, February 21). Australian Bureau of Statistics. https://</a:t>
            </a:r>
            <a:r>
              <a:rPr lang="en-IN" sz="1800" b="0" i="0" u="none" strike="noStrike" err="1">
                <a:solidFill>
                  <a:srgbClr val="000000"/>
                </a:solidFill>
                <a:effectLst/>
                <a:latin typeface="Times New Roman" panose="02020603050405020304" pitchFamily="18" charset="0"/>
              </a:rPr>
              <a:t>www.abs.gov.au</a:t>
            </a:r>
            <a:r>
              <a:rPr lang="en-IN" sz="1800" b="0" i="0" u="none" strike="noStrike">
                <a:solidFill>
                  <a:srgbClr val="000000"/>
                </a:solidFill>
                <a:effectLst/>
                <a:latin typeface="Times New Roman" panose="02020603050405020304" pitchFamily="18" charset="0"/>
              </a:rPr>
              <a:t>/statistics/labour/earnings-and-working-conditions/employee-earnings-and-hours-</a:t>
            </a:r>
            <a:r>
              <a:rPr lang="en-IN" sz="1800" b="0" i="0" u="none" strike="noStrike" err="1">
                <a:solidFill>
                  <a:srgbClr val="000000"/>
                </a:solidFill>
                <a:effectLst/>
                <a:latin typeface="Times New Roman" panose="02020603050405020304" pitchFamily="18" charset="0"/>
              </a:rPr>
              <a:t>australia</a:t>
            </a:r>
            <a:r>
              <a:rPr lang="en-IN" sz="1800" b="0" i="0" u="none" strike="noStrike">
                <a:solidFill>
                  <a:srgbClr val="000000"/>
                </a:solidFill>
                <a:effectLst/>
                <a:latin typeface="Times New Roman" panose="02020603050405020304" pitchFamily="18" charset="0"/>
              </a:rPr>
              <a:t>/</a:t>
            </a:r>
            <a:r>
              <a:rPr lang="en-IN" sz="1800" b="0" i="0" u="none" strike="noStrike" err="1">
                <a:solidFill>
                  <a:srgbClr val="000000"/>
                </a:solidFill>
                <a:effectLst/>
                <a:latin typeface="Times New Roman" panose="02020603050405020304" pitchFamily="18" charset="0"/>
              </a:rPr>
              <a:t>latest-release#data-downloads</a:t>
            </a:r>
            <a:endParaRPr lang="en-IN" sz="1800" b="0" i="0" u="none" strike="noStrike">
              <a:solidFill>
                <a:srgbClr val="000000"/>
              </a:solidFill>
              <a:effectLst/>
              <a:latin typeface="Times New Roman" panose="02020603050405020304" pitchFamily="18" charset="0"/>
            </a:endParaRPr>
          </a:p>
          <a:p>
            <a:pPr marL="457200" indent="-457200" algn="l"/>
            <a:r>
              <a:rPr lang="en-IN" sz="1800" b="0" i="1" u="none" strike="noStrike">
                <a:solidFill>
                  <a:srgbClr val="000000"/>
                </a:solidFill>
                <a:effectLst/>
                <a:latin typeface="Times New Roman" panose="02020603050405020304" pitchFamily="18" charset="0"/>
              </a:rPr>
              <a:t>GDPR message - Future Women</a:t>
            </a:r>
            <a:r>
              <a:rPr lang="en-IN" sz="1800" b="0" i="0" u="none" strike="noStrike">
                <a:solidFill>
                  <a:srgbClr val="000000"/>
                </a:solidFill>
                <a:effectLst/>
                <a:latin typeface="Times New Roman" panose="02020603050405020304" pitchFamily="18" charset="0"/>
              </a:rPr>
              <a:t>. (2021, March 15). Future Women. https://</a:t>
            </a:r>
            <a:r>
              <a:rPr lang="en-IN" sz="1800" b="0" i="0" u="none" strike="noStrike" err="1">
                <a:solidFill>
                  <a:srgbClr val="000000"/>
                </a:solidFill>
                <a:effectLst/>
                <a:latin typeface="Times New Roman" panose="02020603050405020304" pitchFamily="18" charset="0"/>
              </a:rPr>
              <a:t>www.futurewomen.com</a:t>
            </a:r>
            <a:r>
              <a:rPr lang="en-IN" sz="1800" b="0" i="0" u="none" strike="noStrike">
                <a:solidFill>
                  <a:srgbClr val="000000"/>
                </a:solidFill>
                <a:effectLst/>
                <a:latin typeface="Times New Roman" panose="02020603050405020304" pitchFamily="18" charset="0"/>
              </a:rPr>
              <a:t>/hotlists/5-reasons-gender-pay-gap-exists/</a:t>
            </a:r>
          </a:p>
          <a:p>
            <a:pPr marL="457200" indent="-457200" algn="l"/>
            <a:r>
              <a:rPr lang="en-IN" sz="1800" b="0" i="1" u="none" strike="noStrike">
                <a:solidFill>
                  <a:srgbClr val="000000"/>
                </a:solidFill>
                <a:effectLst/>
                <a:latin typeface="Times New Roman" panose="02020603050405020304" pitchFamily="18" charset="0"/>
              </a:rPr>
              <a:t>Gender pay gap guide</a:t>
            </a:r>
            <a:r>
              <a:rPr lang="en-IN" sz="1800" b="0" i="0" u="none" strike="noStrike">
                <a:solidFill>
                  <a:srgbClr val="000000"/>
                </a:solidFill>
                <a:effectLst/>
                <a:latin typeface="Times New Roman" panose="02020603050405020304" pitchFamily="18" charset="0"/>
              </a:rPr>
              <a:t>. (n.d.). Australian Bureau of Statistics. https://</a:t>
            </a:r>
            <a:r>
              <a:rPr lang="en-IN" sz="1800" b="0" i="0" u="none" strike="noStrike" err="1">
                <a:solidFill>
                  <a:srgbClr val="000000"/>
                </a:solidFill>
                <a:effectLst/>
                <a:latin typeface="Times New Roman" panose="02020603050405020304" pitchFamily="18" charset="0"/>
              </a:rPr>
              <a:t>www.abs.gov.au</a:t>
            </a:r>
            <a:r>
              <a:rPr lang="en-IN" sz="1800" b="0" i="0" u="none" strike="noStrike">
                <a:solidFill>
                  <a:srgbClr val="000000"/>
                </a:solidFill>
                <a:effectLst/>
                <a:latin typeface="Times New Roman" panose="02020603050405020304" pitchFamily="18" charset="0"/>
              </a:rPr>
              <a:t>/statistics/understanding-statistics/guide-labour-statistics/</a:t>
            </a:r>
            <a:r>
              <a:rPr lang="en-IN" sz="1800" b="0" i="0" u="none" strike="noStrike" err="1">
                <a:solidFill>
                  <a:srgbClr val="000000"/>
                </a:solidFill>
                <a:effectLst/>
                <a:latin typeface="Times New Roman" panose="02020603050405020304" pitchFamily="18" charset="0"/>
              </a:rPr>
              <a:t>gender-pay-gap-guide#i-m-looking-for-gender-pay-gap-by</a:t>
            </a:r>
            <a:r>
              <a:rPr lang="en-IN" sz="1800" b="0" i="0" u="none" strike="noStrike">
                <a:solidFill>
                  <a:srgbClr val="000000"/>
                </a:solidFill>
                <a:effectLst/>
                <a:latin typeface="Times New Roman" panose="02020603050405020304" pitchFamily="18" charset="0"/>
              </a:rPr>
              <a:t>-</a:t>
            </a:r>
          </a:p>
          <a:p>
            <a:pPr marL="457200" indent="-457200" algn="l"/>
            <a:r>
              <a:rPr lang="en-IN" sz="1800" b="0" i="0" u="none" strike="noStrike">
                <a:solidFill>
                  <a:srgbClr val="000000"/>
                </a:solidFill>
                <a:effectLst/>
                <a:latin typeface="Times New Roman" panose="02020603050405020304" pitchFamily="18" charset="0"/>
              </a:rPr>
              <a:t>Ortiz-Ospina, E., </a:t>
            </a:r>
            <a:r>
              <a:rPr lang="en-IN" sz="1800" b="0" i="0" u="none" strike="noStrike" err="1">
                <a:solidFill>
                  <a:srgbClr val="000000"/>
                </a:solidFill>
                <a:effectLst/>
                <a:latin typeface="Times New Roman" panose="02020603050405020304" pitchFamily="18" charset="0"/>
              </a:rPr>
              <a:t>Hasell</a:t>
            </a:r>
            <a:r>
              <a:rPr lang="en-IN" sz="1800" b="0" i="0" u="none" strike="noStrike">
                <a:solidFill>
                  <a:srgbClr val="000000"/>
                </a:solidFill>
                <a:effectLst/>
                <a:latin typeface="Times New Roman" panose="02020603050405020304" pitchFamily="18" charset="0"/>
              </a:rPr>
              <a:t>, J., &amp; </a:t>
            </a:r>
            <a:r>
              <a:rPr lang="en-IN" sz="1800" b="0" i="0" u="none" strike="noStrike" err="1">
                <a:solidFill>
                  <a:srgbClr val="000000"/>
                </a:solidFill>
                <a:effectLst/>
                <a:latin typeface="Times New Roman" panose="02020603050405020304" pitchFamily="18" charset="0"/>
              </a:rPr>
              <a:t>Roser</a:t>
            </a:r>
            <a:r>
              <a:rPr lang="en-IN" sz="1800" b="0" i="0" u="none" strike="noStrike">
                <a:solidFill>
                  <a:srgbClr val="000000"/>
                </a:solidFill>
                <a:effectLst/>
                <a:latin typeface="Times New Roman" panose="02020603050405020304" pitchFamily="18" charset="0"/>
              </a:rPr>
              <a:t>, M. (2024, March 18). </a:t>
            </a:r>
            <a:r>
              <a:rPr lang="en-IN" sz="1800" b="0" i="1" u="none" strike="noStrike">
                <a:solidFill>
                  <a:srgbClr val="000000"/>
                </a:solidFill>
                <a:effectLst/>
                <a:latin typeface="Times New Roman" panose="02020603050405020304" pitchFamily="18" charset="0"/>
              </a:rPr>
              <a:t>Economic inequality by gender</a:t>
            </a:r>
            <a:r>
              <a:rPr lang="en-IN" sz="1800" b="0" i="0" u="none" strike="noStrike">
                <a:solidFill>
                  <a:srgbClr val="000000"/>
                </a:solidFill>
                <a:effectLst/>
                <a:latin typeface="Times New Roman" panose="02020603050405020304" pitchFamily="18" charset="0"/>
              </a:rPr>
              <a:t>. Our World in Data. https://</a:t>
            </a:r>
            <a:r>
              <a:rPr lang="en-IN" sz="1800" b="0" i="0" u="none" strike="noStrike" err="1">
                <a:solidFill>
                  <a:srgbClr val="000000"/>
                </a:solidFill>
                <a:effectLst/>
                <a:latin typeface="Times New Roman" panose="02020603050405020304" pitchFamily="18" charset="0"/>
              </a:rPr>
              <a:t>ourworldindata.org</a:t>
            </a:r>
            <a:r>
              <a:rPr lang="en-IN" sz="1800" b="0" i="0" u="none" strike="noStrike">
                <a:solidFill>
                  <a:srgbClr val="000000"/>
                </a:solidFill>
                <a:effectLst/>
                <a:latin typeface="Times New Roman" panose="02020603050405020304" pitchFamily="18" charset="0"/>
              </a:rPr>
              <a:t>/economic-inequality-by-gender</a:t>
            </a:r>
          </a:p>
          <a:p>
            <a:pPr marL="457200" indent="-457200" algn="l"/>
            <a:r>
              <a:rPr lang="en-IN" sz="1800" b="0" i="1" u="none" strike="noStrike">
                <a:solidFill>
                  <a:srgbClr val="000000"/>
                </a:solidFill>
                <a:effectLst/>
                <a:latin typeface="Times New Roman" panose="02020603050405020304" pitchFamily="18" charset="0"/>
              </a:rPr>
              <a:t>WGEA Data Explorer | WGEA</a:t>
            </a:r>
            <a:r>
              <a:rPr lang="en-IN" sz="1800" b="0" i="0" u="none" strike="noStrike">
                <a:solidFill>
                  <a:srgbClr val="000000"/>
                </a:solidFill>
                <a:effectLst/>
                <a:latin typeface="Times New Roman" panose="02020603050405020304" pitchFamily="18" charset="0"/>
              </a:rPr>
              <a:t>. (n.d.). https://</a:t>
            </a:r>
            <a:r>
              <a:rPr lang="en-IN" sz="1800" b="0" i="0" u="none" strike="noStrike" err="1">
                <a:solidFill>
                  <a:srgbClr val="000000"/>
                </a:solidFill>
                <a:effectLst/>
                <a:latin typeface="Times New Roman" panose="02020603050405020304" pitchFamily="18" charset="0"/>
              </a:rPr>
              <a:t>www.wgea.gov.au</a:t>
            </a:r>
            <a:r>
              <a:rPr lang="en-IN" sz="1800" b="0" i="0" u="none" strike="noStrike">
                <a:solidFill>
                  <a:srgbClr val="000000"/>
                </a:solidFill>
                <a:effectLst/>
                <a:latin typeface="Times New Roman" panose="02020603050405020304" pitchFamily="18" charset="0"/>
              </a:rPr>
              <a:t>/data-statistics/data-explorer</a:t>
            </a:r>
          </a:p>
          <a:p>
            <a:pPr marL="457200" indent="-457200" algn="l"/>
            <a:r>
              <a:rPr lang="en-IN" sz="1800" b="0" i="0" u="none" strike="noStrike">
                <a:solidFill>
                  <a:srgbClr val="000000"/>
                </a:solidFill>
                <a:effectLst/>
                <a:latin typeface="Times New Roman" panose="02020603050405020304" pitchFamily="18" charset="0"/>
              </a:rPr>
              <a:t>Workplace Gender Equality Agency (WGEA). (2024, January 8). </a:t>
            </a:r>
            <a:r>
              <a:rPr lang="en-IN" sz="1800" b="0" i="1" u="none" strike="noStrike">
                <a:solidFill>
                  <a:srgbClr val="000000"/>
                </a:solidFill>
                <a:effectLst/>
                <a:latin typeface="Times New Roman" panose="02020603050405020304" pitchFamily="18" charset="0"/>
              </a:rPr>
              <a:t>WGEA Dataset - </a:t>
            </a:r>
            <a:r>
              <a:rPr lang="en-IN" sz="1800" b="0" i="1" u="none" strike="noStrike" err="1">
                <a:solidFill>
                  <a:srgbClr val="000000"/>
                </a:solidFill>
                <a:effectLst/>
                <a:latin typeface="Times New Roman" panose="02020603050405020304" pitchFamily="18" charset="0"/>
              </a:rPr>
              <a:t>data.gov.au</a:t>
            </a:r>
            <a:r>
              <a:rPr lang="en-IN" sz="1800" b="0" i="0" u="none" strike="noStrike">
                <a:solidFill>
                  <a:srgbClr val="000000"/>
                </a:solidFill>
                <a:effectLst/>
                <a:latin typeface="Times New Roman" panose="02020603050405020304" pitchFamily="18" charset="0"/>
              </a:rPr>
              <a:t>. https://</a:t>
            </a:r>
            <a:r>
              <a:rPr lang="en-IN" sz="1800" b="0" i="0" u="none" strike="noStrike" err="1">
                <a:solidFill>
                  <a:srgbClr val="000000"/>
                </a:solidFill>
                <a:effectLst/>
                <a:latin typeface="Times New Roman" panose="02020603050405020304" pitchFamily="18" charset="0"/>
              </a:rPr>
              <a:t>data.gov.au</a:t>
            </a:r>
            <a:r>
              <a:rPr lang="en-IN" sz="1800" b="0" i="0" u="none" strike="noStrike">
                <a:solidFill>
                  <a:srgbClr val="000000"/>
                </a:solidFill>
                <a:effectLst/>
                <a:latin typeface="Times New Roman" panose="02020603050405020304" pitchFamily="18" charset="0"/>
              </a:rPr>
              <a:t>/data/dataset/</a:t>
            </a:r>
            <a:r>
              <a:rPr lang="en-IN" sz="1800" b="0" i="0" u="none" strike="noStrike" err="1">
                <a:solidFill>
                  <a:srgbClr val="000000"/>
                </a:solidFill>
                <a:effectLst/>
                <a:latin typeface="Times New Roman" panose="02020603050405020304" pitchFamily="18" charset="0"/>
              </a:rPr>
              <a:t>wgea</a:t>
            </a:r>
            <a:r>
              <a:rPr lang="en-IN" sz="1800" b="0" i="0" u="none" strike="noStrike">
                <a:solidFill>
                  <a:srgbClr val="000000"/>
                </a:solidFill>
                <a:effectLst/>
                <a:latin typeface="Times New Roman" panose="02020603050405020304" pitchFamily="18" charset="0"/>
              </a:rPr>
              <a:t>-dataset</a:t>
            </a:r>
          </a:p>
          <a:p>
            <a:pPr marL="457200" indent="-457200" algn="l"/>
            <a:r>
              <a:rPr lang="en-IN" sz="1800" b="0" i="0" u="none" strike="noStrike">
                <a:solidFill>
                  <a:srgbClr val="000000"/>
                </a:solidFill>
                <a:effectLst/>
                <a:latin typeface="Times New Roman" panose="02020603050405020304" pitchFamily="18" charset="0"/>
              </a:rPr>
              <a:t>Zenger, J. (2021, September 17). </a:t>
            </a:r>
            <a:r>
              <a:rPr lang="en-IN" sz="1800" b="0" i="1" u="none" strike="noStrike">
                <a:solidFill>
                  <a:srgbClr val="000000"/>
                </a:solidFill>
                <a:effectLst/>
                <a:latin typeface="Times New Roman" panose="02020603050405020304" pitchFamily="18" charset="0"/>
              </a:rPr>
              <a:t>Research: Women score higher than men in most leadership skills</a:t>
            </a:r>
            <a:r>
              <a:rPr lang="en-IN" sz="1800" b="0" i="0" u="none" strike="noStrike">
                <a:solidFill>
                  <a:srgbClr val="000000"/>
                </a:solidFill>
                <a:effectLst/>
                <a:latin typeface="Times New Roman" panose="02020603050405020304" pitchFamily="18" charset="0"/>
              </a:rPr>
              <a:t>. Harvard Business Review. https://</a:t>
            </a:r>
            <a:r>
              <a:rPr lang="en-IN" sz="1800" b="0" i="0" u="none" strike="noStrike" err="1">
                <a:solidFill>
                  <a:srgbClr val="000000"/>
                </a:solidFill>
                <a:effectLst/>
                <a:latin typeface="Times New Roman" panose="02020603050405020304" pitchFamily="18" charset="0"/>
              </a:rPr>
              <a:t>hbr.org</a:t>
            </a:r>
            <a:r>
              <a:rPr lang="en-IN" sz="1800" b="0" i="0" u="none" strike="noStrike">
                <a:solidFill>
                  <a:srgbClr val="000000"/>
                </a:solidFill>
                <a:effectLst/>
                <a:latin typeface="Times New Roman" panose="02020603050405020304" pitchFamily="18" charset="0"/>
              </a:rPr>
              <a:t>/2019/06/research-women-score-higher-than-men-in-most-leadership-skills#:~:text=According%20to%20an%20analysis%20of,from%20average%20or%20poor%20ones.</a:t>
            </a:r>
          </a:p>
          <a:p>
            <a:endParaRPr lang="en-US"/>
          </a:p>
        </p:txBody>
      </p:sp>
    </p:spTree>
    <p:extLst>
      <p:ext uri="{BB962C8B-B14F-4D97-AF65-F5344CB8AC3E}">
        <p14:creationId xmlns:p14="http://schemas.microsoft.com/office/powerpoint/2010/main" val="797704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8FBD510-8BDC-A277-F3FA-E5951DA9A92F}"/>
              </a:ext>
            </a:extLst>
          </p:cNvPr>
          <p:cNvSpPr>
            <a:spLocks noGrp="1"/>
          </p:cNvSpPr>
          <p:nvPr>
            <p:ph type="title"/>
          </p:nvPr>
        </p:nvSpPr>
        <p:spPr>
          <a:xfrm>
            <a:off x="868679" y="405575"/>
            <a:ext cx="10869929" cy="653903"/>
          </a:xfrm>
        </p:spPr>
        <p:txBody>
          <a:bodyPr vert="horz" lIns="91440" tIns="45720" rIns="91440" bIns="45720" rtlCol="0" anchor="ctr">
            <a:normAutofit/>
          </a:bodyPr>
          <a:lstStyle/>
          <a:p>
            <a:r>
              <a:rPr lang="en-US" sz="3600"/>
              <a:t>We all know gender pay gap exists, but how large is it?</a:t>
            </a:r>
          </a:p>
        </p:txBody>
      </p:sp>
      <p:pic>
        <p:nvPicPr>
          <p:cNvPr id="7" name="Picture 6" descr="A chart with a yellow and purple rectangles&#10;&#10;Description automatically generated">
            <a:extLst>
              <a:ext uri="{FF2B5EF4-FFF2-40B4-BE49-F238E27FC236}">
                <a16:creationId xmlns:a16="http://schemas.microsoft.com/office/drawing/2014/main" id="{7E396E5F-257C-6448-4F85-F31B1A8FB605}"/>
              </a:ext>
            </a:extLst>
          </p:cNvPr>
          <p:cNvPicPr>
            <a:picLocks noChangeAspect="1"/>
          </p:cNvPicPr>
          <p:nvPr/>
        </p:nvPicPr>
        <p:blipFill rotWithShape="1">
          <a:blip r:embed="rId3"/>
          <a:srcRect t="4090"/>
          <a:stretch/>
        </p:blipFill>
        <p:spPr>
          <a:xfrm>
            <a:off x="201726" y="1396288"/>
            <a:ext cx="5845998" cy="3644483"/>
          </a:xfrm>
          <a:prstGeom prst="rect">
            <a:avLst/>
          </a:prstGeom>
        </p:spPr>
      </p:pic>
      <p:grpSp>
        <p:nvGrpSpPr>
          <p:cNvPr id="20" name="Group 19">
            <a:extLst>
              <a:ext uri="{FF2B5EF4-FFF2-40B4-BE49-F238E27FC236}">
                <a16:creationId xmlns:a16="http://schemas.microsoft.com/office/drawing/2014/main" id="{86A436EF-4BCE-BD1D-AB49-1170E93BAD96}"/>
              </a:ext>
            </a:extLst>
          </p:cNvPr>
          <p:cNvGrpSpPr/>
          <p:nvPr/>
        </p:nvGrpSpPr>
        <p:grpSpPr>
          <a:xfrm>
            <a:off x="6156846" y="1272309"/>
            <a:ext cx="5849353" cy="4313382"/>
            <a:chOff x="6156846" y="1272309"/>
            <a:chExt cx="5849353" cy="4313382"/>
          </a:xfrm>
        </p:grpSpPr>
        <p:pic>
          <p:nvPicPr>
            <p:cNvPr id="5" name="Picture 4" descr="A blue and white graph with text&#10;&#10;Description automatically generated with medium confidence">
              <a:extLst>
                <a:ext uri="{FF2B5EF4-FFF2-40B4-BE49-F238E27FC236}">
                  <a16:creationId xmlns:a16="http://schemas.microsoft.com/office/drawing/2014/main" id="{C3D63BA2-3116-8B8D-A3DA-F6135583AC2C}"/>
                </a:ext>
              </a:extLst>
            </p:cNvPr>
            <p:cNvPicPr>
              <a:picLocks noChangeAspect="1"/>
            </p:cNvPicPr>
            <p:nvPr/>
          </p:nvPicPr>
          <p:blipFill rotWithShape="1">
            <a:blip r:embed="rId4"/>
            <a:srcRect t="4145"/>
            <a:stretch/>
          </p:blipFill>
          <p:spPr>
            <a:xfrm>
              <a:off x="6156846" y="1396288"/>
              <a:ext cx="5849353" cy="3644483"/>
            </a:xfrm>
            <a:prstGeom prst="rect">
              <a:avLst/>
            </a:prstGeom>
          </p:spPr>
        </p:pic>
        <p:cxnSp>
          <p:nvCxnSpPr>
            <p:cNvPr id="16" name="Straight Connector 15">
              <a:extLst>
                <a:ext uri="{FF2B5EF4-FFF2-40B4-BE49-F238E27FC236}">
                  <a16:creationId xmlns:a16="http://schemas.microsoft.com/office/drawing/2014/main" id="{9B9C2FA0-FF48-FC9E-31B5-DF0FE4C79100}"/>
                </a:ext>
              </a:extLst>
            </p:cNvPr>
            <p:cNvCxnSpPr/>
            <p:nvPr/>
          </p:nvCxnSpPr>
          <p:spPr>
            <a:xfrm>
              <a:off x="6156846" y="1272309"/>
              <a:ext cx="0" cy="4313382"/>
            </a:xfrm>
            <a:prstGeom prst="line">
              <a:avLst/>
            </a:prstGeom>
          </p:spPr>
          <p:style>
            <a:lnRef idx="2">
              <a:schemeClr val="accent1"/>
            </a:lnRef>
            <a:fillRef idx="0">
              <a:schemeClr val="accent1"/>
            </a:fillRef>
            <a:effectRef idx="1">
              <a:schemeClr val="accent1"/>
            </a:effectRef>
            <a:fontRef idx="minor">
              <a:schemeClr val="tx1"/>
            </a:fontRef>
          </p:style>
        </p:cxnSp>
      </p:grpSp>
      <p:sp>
        <p:nvSpPr>
          <p:cNvPr id="18" name="TextBox 17">
            <a:extLst>
              <a:ext uri="{FF2B5EF4-FFF2-40B4-BE49-F238E27FC236}">
                <a16:creationId xmlns:a16="http://schemas.microsoft.com/office/drawing/2014/main" id="{2ED20AD5-AA66-120D-2B5C-D32CA038AC4D}"/>
              </a:ext>
            </a:extLst>
          </p:cNvPr>
          <p:cNvSpPr txBox="1"/>
          <p:nvPr/>
        </p:nvSpPr>
        <p:spPr>
          <a:xfrm>
            <a:off x="422910" y="5585691"/>
            <a:ext cx="11167110" cy="923330"/>
          </a:xfrm>
          <a:prstGeom prst="rect">
            <a:avLst/>
          </a:prstGeom>
          <a:noFill/>
        </p:spPr>
        <p:txBody>
          <a:bodyPr wrap="square" rtlCol="0">
            <a:spAutoFit/>
          </a:bodyPr>
          <a:lstStyle/>
          <a:p>
            <a:r>
              <a:rPr lang="en-US"/>
              <a:t>In Australia, according to the WGEA,</a:t>
            </a:r>
            <a:r>
              <a:rPr lang="en-IN" b="0" i="0" u="none" strike="noStrike">
                <a:solidFill>
                  <a:srgbClr val="000000"/>
                </a:solidFill>
                <a:effectLst/>
                <a:latin typeface="OpenSans"/>
              </a:rPr>
              <a:t> on average,</a:t>
            </a:r>
            <a:r>
              <a:rPr lang="en-US"/>
              <a:t> </a:t>
            </a:r>
            <a:r>
              <a:rPr lang="en-IN">
                <a:solidFill>
                  <a:srgbClr val="000000"/>
                </a:solidFill>
                <a:latin typeface="OpenSans"/>
              </a:rPr>
              <a:t>f</a:t>
            </a:r>
            <a:r>
              <a:rPr lang="en-IN" b="0" i="0" u="none" strike="noStrike">
                <a:solidFill>
                  <a:srgbClr val="000000"/>
                </a:solidFill>
                <a:effectLst/>
                <a:latin typeface="OpenSans"/>
              </a:rPr>
              <a:t>or every $1 a man makes, a women earn only 78c. Administrative and support services has the highest pay gap of 22.90 %  which means that  the average weekly total cash earnings of a man in the </a:t>
            </a:r>
            <a:r>
              <a:rPr lang="en-IN" b="0" i="0" u="none" strike="noStrike" err="1">
                <a:solidFill>
                  <a:srgbClr val="000000"/>
                </a:solidFill>
                <a:effectLst/>
                <a:latin typeface="OpenSans"/>
              </a:rPr>
              <a:t>indutry</a:t>
            </a:r>
            <a:r>
              <a:rPr lang="en-IN" b="0" i="0" u="none" strike="noStrike">
                <a:solidFill>
                  <a:srgbClr val="000000"/>
                </a:solidFill>
                <a:effectLst/>
                <a:latin typeface="OpenSans"/>
              </a:rPr>
              <a:t> is 461 AUD more than a woman in the same industry</a:t>
            </a:r>
            <a:endParaRPr lang="en-US"/>
          </a:p>
        </p:txBody>
      </p:sp>
      <p:sp>
        <p:nvSpPr>
          <p:cNvPr id="23" name="TextBox 22">
            <a:extLst>
              <a:ext uri="{FF2B5EF4-FFF2-40B4-BE49-F238E27FC236}">
                <a16:creationId xmlns:a16="http://schemas.microsoft.com/office/drawing/2014/main" id="{DB554F48-E791-A862-0E96-9B6D03AF2E0C}"/>
              </a:ext>
            </a:extLst>
          </p:cNvPr>
          <p:cNvSpPr txBox="1"/>
          <p:nvPr/>
        </p:nvSpPr>
        <p:spPr>
          <a:xfrm>
            <a:off x="422910" y="5709670"/>
            <a:ext cx="10853420" cy="646331"/>
          </a:xfrm>
          <a:prstGeom prst="rect">
            <a:avLst/>
          </a:prstGeom>
          <a:noFill/>
        </p:spPr>
        <p:txBody>
          <a:bodyPr wrap="square" rtlCol="0">
            <a:spAutoFit/>
          </a:bodyPr>
          <a:lstStyle/>
          <a:p>
            <a:r>
              <a:rPr lang="en-US"/>
              <a:t>The leadership roles across all industries in Australia looks like they are male dominated with the number of  men in managerial roles outnumbering women by 102.5%.</a:t>
            </a:r>
          </a:p>
        </p:txBody>
      </p:sp>
    </p:spTree>
    <p:extLst>
      <p:ext uri="{BB962C8B-B14F-4D97-AF65-F5344CB8AC3E}">
        <p14:creationId xmlns:p14="http://schemas.microsoft.com/office/powerpoint/2010/main" val="1743699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1"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3" presetClass="entr" presetSubtype="10" fill="hold" nodeType="afterEffect">
                                  <p:stCondLst>
                                    <p:cond delay="2000"/>
                                  </p:stCondLst>
                                  <p:childTnLst>
                                    <p:set>
                                      <p:cBhvr>
                                        <p:cTn id="11" dur="1" fill="hold">
                                          <p:stCondLst>
                                            <p:cond delay="0"/>
                                          </p:stCondLst>
                                        </p:cTn>
                                        <p:tgtEl>
                                          <p:spTgt spid="20"/>
                                        </p:tgtEl>
                                        <p:attrNameLst>
                                          <p:attrName>style.visibility</p:attrName>
                                        </p:attrNameLst>
                                      </p:cBhvr>
                                      <p:to>
                                        <p:strVal val="visible"/>
                                      </p:to>
                                    </p:set>
                                    <p:animEffect transition="in" filter="blinds(horizontal)">
                                      <p:cBhvr>
                                        <p:cTn id="12" dur="1000"/>
                                        <p:tgtEl>
                                          <p:spTgt spid="20"/>
                                        </p:tgtEl>
                                      </p:cBhvr>
                                    </p:animEffect>
                                  </p:childTnLst>
                                </p:cTn>
                              </p:par>
                            </p:childTnLst>
                          </p:cTn>
                        </p:par>
                        <p:par>
                          <p:cTn id="13" fill="hold">
                            <p:stCondLst>
                              <p:cond delay="4000"/>
                            </p:stCondLst>
                            <p:childTnLst>
                              <p:par>
                                <p:cTn id="14" presetID="9" presetClass="entr" presetSubtype="0" fill="hold" grpId="0" nodeType="afterEffect">
                                  <p:stCondLst>
                                    <p:cond delay="1500"/>
                                  </p:stCondLst>
                                  <p:childTnLst>
                                    <p:set>
                                      <p:cBhvr>
                                        <p:cTn id="15" dur="1" fill="hold">
                                          <p:stCondLst>
                                            <p:cond delay="0"/>
                                          </p:stCondLst>
                                        </p:cTn>
                                        <p:tgtEl>
                                          <p:spTgt spid="18"/>
                                        </p:tgtEl>
                                        <p:attrNameLst>
                                          <p:attrName>style.visibility</p:attrName>
                                        </p:attrNameLst>
                                      </p:cBhvr>
                                      <p:to>
                                        <p:strVal val="visible"/>
                                      </p:to>
                                    </p:set>
                                    <p:animEffect transition="in" filter="dissolve">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mph" presetSubtype="0" nodeType="clickEffect">
                                  <p:stCondLst>
                                    <p:cond delay="0"/>
                                  </p:stCondLst>
                                  <p:childTnLst>
                                    <p:set>
                                      <p:cBhvr>
                                        <p:cTn id="20" dur="indefinite"/>
                                        <p:tgtEl>
                                          <p:spTgt spid="20"/>
                                        </p:tgtEl>
                                        <p:attrNameLst>
                                          <p:attrName>style.opacity</p:attrName>
                                        </p:attrNameLst>
                                      </p:cBhvr>
                                      <p:to>
                                        <p:strVal val="0.25"/>
                                      </p:to>
                                    </p:set>
                                    <p:animEffect filter="image" prLst="opacity: 0.25">
                                      <p:cBhvr rctx="IE">
                                        <p:cTn id="21" dur="indefinite"/>
                                        <p:tgtEl>
                                          <p:spTgt spid="20"/>
                                        </p:tgtEl>
                                      </p:cBhvr>
                                    </p:animEffect>
                                  </p:childTnLst>
                                </p:cTn>
                              </p:par>
                              <p:par>
                                <p:cTn id="22" presetID="1" presetClass="entr" presetSubtype="0" fill="hold" grpId="1" nodeType="withEffect">
                                  <p:stCondLst>
                                    <p:cond delay="0"/>
                                  </p:stCondLst>
                                  <p:childTnLst>
                                    <p:set>
                                      <p:cBhvr>
                                        <p:cTn id="23" dur="1" fill="hold">
                                          <p:stCondLst>
                                            <p:cond delay="0"/>
                                          </p:stCondLst>
                                        </p:cTn>
                                        <p:tgtEl>
                                          <p:spTgt spid="18"/>
                                        </p:tgtEl>
                                        <p:attrNameLst>
                                          <p:attrName>style.visibility</p:attrName>
                                        </p:attrNameLst>
                                      </p:cBhvr>
                                      <p:to>
                                        <p:strVal val="visible"/>
                                      </p:to>
                                    </p:set>
                                  </p:childTnLst>
                                  <p:subTnLst>
                                    <p:set>
                                      <p:cBhvr override="childStyle">
                                        <p:cTn dur="1" fill="hold" display="0" masterRel="sameClick" afterEffect="1">
                                          <p:stCondLst>
                                            <p:cond evt="end" delay="0">
                                              <p:tn val="22"/>
                                            </p:cond>
                                          </p:stCondLst>
                                        </p:cTn>
                                        <p:tgtEl>
                                          <p:spTgt spid="18"/>
                                        </p:tgtEl>
                                        <p:attrNameLst>
                                          <p:attrName>style.visibility</p:attrName>
                                        </p:attrNameLst>
                                      </p:cBhvr>
                                      <p:to>
                                        <p:strVal val="hidden"/>
                                      </p:to>
                                    </p:set>
                                  </p:subTnLst>
                                </p:cTn>
                              </p:par>
                            </p:childTnLst>
                          </p:cTn>
                        </p:par>
                        <p:par>
                          <p:cTn id="24" fill="hold">
                            <p:stCondLst>
                              <p:cond delay="0"/>
                            </p:stCondLst>
                            <p:childTnLst>
                              <p:par>
                                <p:cTn id="25" presetID="10" presetClass="entr" presetSubtype="0"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par>
                          <p:cTn id="28" fill="hold">
                            <p:stCondLst>
                              <p:cond delay="500"/>
                            </p:stCondLst>
                            <p:childTnLst>
                              <p:par>
                                <p:cTn id="29" presetID="1" presetClass="entr" presetSubtype="0"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1"/>
      <p:bldP spid="18" grpId="0"/>
      <p:bldP spid="18" grpId="1"/>
      <p:bldP spid="2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328683B-9ADC-9784-1A0F-B81134C92809}"/>
              </a:ext>
            </a:extLst>
          </p:cNvPr>
          <p:cNvPicPr>
            <a:picLocks noChangeAspect="1"/>
          </p:cNvPicPr>
          <p:nvPr/>
        </p:nvPicPr>
        <p:blipFill rotWithShape="1">
          <a:blip r:embed="rId2"/>
          <a:srcRect t="4145"/>
          <a:stretch/>
        </p:blipFill>
        <p:spPr>
          <a:xfrm>
            <a:off x="83128" y="257538"/>
            <a:ext cx="9414075" cy="6342924"/>
          </a:xfrm>
          <a:prstGeom prst="rect">
            <a:avLst/>
          </a:prstGeom>
        </p:spPr>
      </p:pic>
      <p:sp>
        <p:nvSpPr>
          <p:cNvPr id="3" name="TextBox 2">
            <a:extLst>
              <a:ext uri="{FF2B5EF4-FFF2-40B4-BE49-F238E27FC236}">
                <a16:creationId xmlns:a16="http://schemas.microsoft.com/office/drawing/2014/main" id="{E1B9A525-0497-BBB6-01A8-639011ED2C21}"/>
              </a:ext>
            </a:extLst>
          </p:cNvPr>
          <p:cNvSpPr txBox="1"/>
          <p:nvPr/>
        </p:nvSpPr>
        <p:spPr>
          <a:xfrm>
            <a:off x="10058399" y="1066800"/>
            <a:ext cx="2050473" cy="4708981"/>
          </a:xfrm>
          <a:prstGeom prst="rect">
            <a:avLst/>
          </a:prstGeom>
          <a:noFill/>
        </p:spPr>
        <p:txBody>
          <a:bodyPr wrap="square" rtlCol="0">
            <a:spAutoFit/>
          </a:bodyPr>
          <a:lstStyle/>
          <a:p>
            <a:r>
              <a:rPr lang="en-US" sz="1000" b="1"/>
              <a:t>Key Highlights of Workforce Composition</a:t>
            </a:r>
          </a:p>
          <a:p>
            <a:endParaRPr lang="en-US" sz="1000" b="1"/>
          </a:p>
          <a:p>
            <a:pPr marL="171450" indent="-171450">
              <a:buFont typeface="Arial" panose="020B0604020202020204" pitchFamily="34" charset="0"/>
              <a:buChar char="•"/>
            </a:pPr>
            <a:r>
              <a:rPr lang="en-IN" sz="1000" b="0" i="0" u="none" strike="noStrike">
                <a:solidFill>
                  <a:srgbClr val="000000"/>
                </a:solidFill>
                <a:effectLst/>
                <a:latin typeface="-webkit-standard"/>
              </a:rPr>
              <a:t>Retail Trade and Other services industry shows near equal gender parity with less than 5 % difference.</a:t>
            </a:r>
          </a:p>
          <a:p>
            <a:endParaRPr lang="en-IN" sz="1000" b="0" i="0" u="none" strike="noStrike">
              <a:solidFill>
                <a:srgbClr val="000000"/>
              </a:solidFill>
              <a:effectLst/>
              <a:latin typeface="-webkit-standard"/>
            </a:endParaRPr>
          </a:p>
          <a:p>
            <a:pPr marL="171450" indent="-171450">
              <a:buFont typeface="Arial" panose="020B0604020202020204" pitchFamily="34" charset="0"/>
              <a:buChar char="•"/>
            </a:pPr>
            <a:r>
              <a:rPr lang="en-IN" sz="1000" b="0" i="0" u="none" strike="noStrike">
                <a:solidFill>
                  <a:srgbClr val="000000"/>
                </a:solidFill>
                <a:effectLst/>
                <a:latin typeface="-webkit-standard"/>
              </a:rPr>
              <a:t>Health Care and Social Assistance (71.35% women) and Education and Training (55.31% women) are heavily skewed towards female employees.</a:t>
            </a:r>
          </a:p>
          <a:p>
            <a:endParaRPr lang="en-IN" sz="1000">
              <a:solidFill>
                <a:srgbClr val="000000"/>
              </a:solidFill>
              <a:latin typeface="-webkit-standard"/>
            </a:endParaRPr>
          </a:p>
          <a:p>
            <a:pPr marL="171450" indent="-171450">
              <a:buFont typeface="Arial" panose="020B0604020202020204" pitchFamily="34" charset="0"/>
              <a:buChar char="•"/>
            </a:pPr>
            <a:r>
              <a:rPr lang="en-IN" sz="1000" b="0" i="0" u="none" strike="noStrike">
                <a:solidFill>
                  <a:srgbClr val="000000"/>
                </a:solidFill>
                <a:effectLst/>
                <a:latin typeface="-webkit-standard"/>
              </a:rPr>
              <a:t>Construction (81.07% men), Agriculture, Forestry, and Fishing (78.09% men), and Mining (77.05% men) have significantly higher male representation, most likely due to the nature of the work.</a:t>
            </a:r>
          </a:p>
          <a:p>
            <a:endParaRPr lang="en-IN" sz="1000" b="0" i="0" u="none" strike="noStrike">
              <a:solidFill>
                <a:srgbClr val="000000"/>
              </a:solidFill>
              <a:effectLst/>
              <a:latin typeface="-webkit-standard"/>
            </a:endParaRPr>
          </a:p>
          <a:p>
            <a:pPr marL="171450" indent="-171450">
              <a:buFont typeface="Arial" panose="020B0604020202020204" pitchFamily="34" charset="0"/>
              <a:buChar char="•"/>
            </a:pPr>
            <a:r>
              <a:rPr lang="en-IN" sz="1000" b="0" i="0" u="none" strike="noStrike">
                <a:solidFill>
                  <a:srgbClr val="000000"/>
                </a:solidFill>
                <a:effectLst/>
                <a:latin typeface="-webkit-standard"/>
              </a:rPr>
              <a:t>Arts and Recreation Services (55.17% men), Accommodation and Food Services (54.87% men), and Administrative and Support Services (53.91% men) have more balanced, but still slightly male-dominated workforces.</a:t>
            </a:r>
            <a:endParaRPr lang="en-US" sz="1000"/>
          </a:p>
        </p:txBody>
      </p:sp>
      <p:sp>
        <p:nvSpPr>
          <p:cNvPr id="5" name="Rectangle 4">
            <a:extLst>
              <a:ext uri="{FF2B5EF4-FFF2-40B4-BE49-F238E27FC236}">
                <a16:creationId xmlns:a16="http://schemas.microsoft.com/office/drawing/2014/main" id="{CEB42918-5036-DCEF-D6EB-AF727B9C9B9B}"/>
              </a:ext>
            </a:extLst>
          </p:cNvPr>
          <p:cNvSpPr/>
          <p:nvPr/>
        </p:nvSpPr>
        <p:spPr>
          <a:xfrm>
            <a:off x="1224351" y="1066800"/>
            <a:ext cx="5702300" cy="5080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6" name="Rectangle 5">
            <a:extLst>
              <a:ext uri="{FF2B5EF4-FFF2-40B4-BE49-F238E27FC236}">
                <a16:creationId xmlns:a16="http://schemas.microsoft.com/office/drawing/2014/main" id="{359DCE5E-FD24-AFFE-BA09-5A1029E2A42E}"/>
              </a:ext>
            </a:extLst>
          </p:cNvPr>
          <p:cNvSpPr/>
          <p:nvPr/>
        </p:nvSpPr>
        <p:spPr>
          <a:xfrm>
            <a:off x="538550" y="4025900"/>
            <a:ext cx="7779949" cy="2667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Rectangle 6">
            <a:extLst>
              <a:ext uri="{FF2B5EF4-FFF2-40B4-BE49-F238E27FC236}">
                <a16:creationId xmlns:a16="http://schemas.microsoft.com/office/drawing/2014/main" id="{F5DCAB8C-4246-8245-3F76-27E9100F3506}"/>
              </a:ext>
            </a:extLst>
          </p:cNvPr>
          <p:cNvSpPr/>
          <p:nvPr/>
        </p:nvSpPr>
        <p:spPr>
          <a:xfrm>
            <a:off x="538550" y="5245100"/>
            <a:ext cx="8275250" cy="812799"/>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8" name="Rectangle 7">
            <a:extLst>
              <a:ext uri="{FF2B5EF4-FFF2-40B4-BE49-F238E27FC236}">
                <a16:creationId xmlns:a16="http://schemas.microsoft.com/office/drawing/2014/main" id="{E9DF0E44-492E-E480-2CAE-DFF7A7049466}"/>
              </a:ext>
            </a:extLst>
          </p:cNvPr>
          <p:cNvSpPr/>
          <p:nvPr/>
        </p:nvSpPr>
        <p:spPr>
          <a:xfrm>
            <a:off x="538550" y="1532121"/>
            <a:ext cx="8275250" cy="812799"/>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9" name="Title 1">
            <a:extLst>
              <a:ext uri="{FF2B5EF4-FFF2-40B4-BE49-F238E27FC236}">
                <a16:creationId xmlns:a16="http://schemas.microsoft.com/office/drawing/2014/main" id="{E9DF2345-8D86-1537-2A96-EA4423ADD7D4}"/>
              </a:ext>
            </a:extLst>
          </p:cNvPr>
          <p:cNvSpPr txBox="1">
            <a:spLocks/>
          </p:cNvSpPr>
          <p:nvPr/>
        </p:nvSpPr>
        <p:spPr>
          <a:xfrm>
            <a:off x="789925" y="255574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Let’s take a deeper dive into the industries</a:t>
            </a:r>
          </a:p>
        </p:txBody>
      </p:sp>
    </p:spTree>
    <p:extLst>
      <p:ext uri="{BB962C8B-B14F-4D97-AF65-F5344CB8AC3E}">
        <p14:creationId xmlns:p14="http://schemas.microsoft.com/office/powerpoint/2010/main" val="1099587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nodeType="after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grpId="0" nodeType="afterEffect">
                                  <p:stCondLst>
                                    <p:cond delay="0"/>
                                  </p:stCondLst>
                                  <p:childTnLst>
                                    <p:set>
                                      <p:cBhvr>
                                        <p:cTn id="33"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3">
                                            <p:txEl>
                                              <p:pRg st="8" end="8"/>
                                            </p:txEl>
                                          </p:spTgt>
                                        </p:tgtEl>
                                        <p:attrNameLst>
                                          <p:attrName>style.visibility</p:attrName>
                                        </p:attrNameLst>
                                      </p:cBhvr>
                                      <p:to>
                                        <p:strVal val="visible"/>
                                      </p:to>
                                    </p:set>
                                  </p:childTnLst>
                                </p:cTn>
                              </p:par>
                            </p:childTnLst>
                          </p:cTn>
                        </p:par>
                        <p:par>
                          <p:cTn id="38" fill="hold">
                            <p:stCondLst>
                              <p:cond delay="0"/>
                            </p:stCondLst>
                            <p:childTnLst>
                              <p:par>
                                <p:cTn id="39" presetID="1" presetClass="entr" presetSubtype="0"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37A3FFA-762F-A78E-0525-689E95DC8948}"/>
              </a:ext>
            </a:extLst>
          </p:cNvPr>
          <p:cNvPicPr>
            <a:picLocks noChangeAspect="1"/>
          </p:cNvPicPr>
          <p:nvPr/>
        </p:nvPicPr>
        <p:blipFill rotWithShape="1">
          <a:blip r:embed="rId2"/>
          <a:srcRect t="4219"/>
          <a:stretch/>
        </p:blipFill>
        <p:spPr>
          <a:xfrm>
            <a:off x="-1" y="0"/>
            <a:ext cx="9559637" cy="6858000"/>
          </a:xfrm>
          <a:prstGeom prst="rect">
            <a:avLst/>
          </a:prstGeom>
        </p:spPr>
      </p:pic>
      <p:sp>
        <p:nvSpPr>
          <p:cNvPr id="6" name="TextBox 5">
            <a:extLst>
              <a:ext uri="{FF2B5EF4-FFF2-40B4-BE49-F238E27FC236}">
                <a16:creationId xmlns:a16="http://schemas.microsoft.com/office/drawing/2014/main" id="{6F28FE00-E6D2-0E41-835D-71481259476B}"/>
              </a:ext>
            </a:extLst>
          </p:cNvPr>
          <p:cNvSpPr txBox="1"/>
          <p:nvPr/>
        </p:nvSpPr>
        <p:spPr>
          <a:xfrm>
            <a:off x="9559636" y="211730"/>
            <a:ext cx="2422966" cy="5016758"/>
          </a:xfrm>
          <a:prstGeom prst="rect">
            <a:avLst/>
          </a:prstGeom>
          <a:noFill/>
        </p:spPr>
        <p:txBody>
          <a:bodyPr wrap="square" rtlCol="0">
            <a:spAutoFit/>
          </a:bodyPr>
          <a:lstStyle/>
          <a:p>
            <a:r>
              <a:rPr lang="en-US" sz="1000" b="1"/>
              <a:t>Key highlights</a:t>
            </a:r>
          </a:p>
          <a:p>
            <a:endParaRPr lang="en-US" sz="1000"/>
          </a:p>
          <a:p>
            <a:pPr marL="285750" indent="-285750">
              <a:buFont typeface="Arial" panose="020B0604020202020204" pitchFamily="34" charset="0"/>
              <a:buChar char="•"/>
            </a:pPr>
            <a:r>
              <a:rPr lang="en-IN" sz="1000" b="1"/>
              <a:t>Healthcare</a:t>
            </a:r>
            <a:r>
              <a:rPr lang="en-IN" sz="1000"/>
              <a:t>: Despite being a female-dominated workforce, there's a 14.29% pay gap, with men earning on average 303 AUD more per week than women.</a:t>
            </a:r>
          </a:p>
          <a:p>
            <a:endParaRPr lang="en-IN" sz="1000"/>
          </a:p>
          <a:p>
            <a:pPr marL="285750" indent="-285750">
              <a:buFont typeface="Arial" panose="020B0604020202020204" pitchFamily="34" charset="0"/>
              <a:buChar char="•"/>
            </a:pPr>
            <a:r>
              <a:rPr lang="en-IN" sz="1000" b="1"/>
              <a:t>Administrative and Support Services</a:t>
            </a:r>
            <a:r>
              <a:rPr lang="en-IN" sz="1000"/>
              <a:t>: Women earn 461 AUD less than men, despite nearly equal workforce distribution.</a:t>
            </a:r>
          </a:p>
          <a:p>
            <a:endParaRPr lang="en-IN" sz="1000"/>
          </a:p>
          <a:p>
            <a:pPr marL="285750" indent="-285750">
              <a:buFont typeface="Arial" panose="020B0604020202020204" pitchFamily="34" charset="0"/>
              <a:buChar char="•"/>
            </a:pPr>
            <a:r>
              <a:rPr lang="en-IN" sz="1000" b="1"/>
              <a:t>Low Pay Gap Industries</a:t>
            </a:r>
            <a:r>
              <a:rPr lang="en-IN" sz="1000"/>
              <a:t>: Public administration and safety, retail trade, arts and recreation services, accommodation and food services, and education and training have pay gaps below 10%.</a:t>
            </a:r>
          </a:p>
          <a:p>
            <a:endParaRPr lang="en-IN" sz="1000"/>
          </a:p>
          <a:p>
            <a:pPr marL="285750" indent="-285750">
              <a:buFont typeface="Arial" panose="020B0604020202020204" pitchFamily="34" charset="0"/>
              <a:buChar char="•"/>
            </a:pPr>
            <a:r>
              <a:rPr lang="en-IN" sz="1000" b="1"/>
              <a:t>Education and Training</a:t>
            </a:r>
            <a:r>
              <a:rPr lang="en-IN" sz="1000"/>
              <a:t>: This industry has the most balanced gender distribution and the lowest pay gap at 5.29%, with men earning 108 AUD more per week.</a:t>
            </a:r>
          </a:p>
          <a:p>
            <a:endParaRPr lang="en-IN" sz="1000"/>
          </a:p>
          <a:p>
            <a:pPr marL="285750" indent="-285750">
              <a:buFont typeface="Arial" panose="020B0604020202020204" pitchFamily="34" charset="0"/>
              <a:buChar char="•"/>
            </a:pPr>
            <a:r>
              <a:rPr lang="en-IN" sz="1000" b="1"/>
              <a:t>Construction, Transport, Postal, and Warehousing, Rental, Hiring and Real Estate Services</a:t>
            </a:r>
            <a:r>
              <a:rPr lang="en-IN" sz="1000"/>
              <a:t>: Women in these male-dominated industries earn on average 393 AUD less per week than men.</a:t>
            </a:r>
            <a:endParaRPr lang="en-US" sz="1000"/>
          </a:p>
        </p:txBody>
      </p:sp>
      <p:sp>
        <p:nvSpPr>
          <p:cNvPr id="11" name="TextBox 10">
            <a:extLst>
              <a:ext uri="{FF2B5EF4-FFF2-40B4-BE49-F238E27FC236}">
                <a16:creationId xmlns:a16="http://schemas.microsoft.com/office/drawing/2014/main" id="{30B7003E-55A9-BA6F-9EEB-7CA375BCD553}"/>
              </a:ext>
            </a:extLst>
          </p:cNvPr>
          <p:cNvSpPr txBox="1"/>
          <p:nvPr/>
        </p:nvSpPr>
        <p:spPr>
          <a:xfrm>
            <a:off x="9559636" y="5142350"/>
            <a:ext cx="2632364" cy="1754326"/>
          </a:xfrm>
          <a:prstGeom prst="rect">
            <a:avLst/>
          </a:prstGeom>
          <a:noFill/>
        </p:spPr>
        <p:txBody>
          <a:bodyPr wrap="square" rtlCol="0">
            <a:spAutoFit/>
          </a:bodyPr>
          <a:lstStyle/>
          <a:p>
            <a:r>
              <a:rPr lang="en-US" b="1"/>
              <a:t>In 2024, according to ABS, median weekly earnings for a man is </a:t>
            </a:r>
            <a:r>
              <a:rPr lang="en-IN" b="1"/>
              <a:t>$1,509 and $1,130 for a women, a difference of 379 AUD</a:t>
            </a:r>
            <a:endParaRPr lang="en-US" b="1"/>
          </a:p>
        </p:txBody>
      </p:sp>
      <p:sp>
        <p:nvSpPr>
          <p:cNvPr id="12" name="Rectangle 11">
            <a:extLst>
              <a:ext uri="{FF2B5EF4-FFF2-40B4-BE49-F238E27FC236}">
                <a16:creationId xmlns:a16="http://schemas.microsoft.com/office/drawing/2014/main" id="{A71DF567-8A2F-0F9A-305E-074C7815DE63}"/>
              </a:ext>
            </a:extLst>
          </p:cNvPr>
          <p:cNvSpPr/>
          <p:nvPr/>
        </p:nvSpPr>
        <p:spPr>
          <a:xfrm>
            <a:off x="533400" y="3835400"/>
            <a:ext cx="6464300" cy="2921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3" name="Rectangle 12">
            <a:extLst>
              <a:ext uri="{FF2B5EF4-FFF2-40B4-BE49-F238E27FC236}">
                <a16:creationId xmlns:a16="http://schemas.microsoft.com/office/drawing/2014/main" id="{C6856ABD-C5A4-5684-F0BF-015FAD70EB7F}"/>
              </a:ext>
            </a:extLst>
          </p:cNvPr>
          <p:cNvSpPr/>
          <p:nvPr/>
        </p:nvSpPr>
        <p:spPr>
          <a:xfrm>
            <a:off x="444500" y="5797882"/>
            <a:ext cx="6464300" cy="3810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4" name="Rectangle 13">
            <a:extLst>
              <a:ext uri="{FF2B5EF4-FFF2-40B4-BE49-F238E27FC236}">
                <a16:creationId xmlns:a16="http://schemas.microsoft.com/office/drawing/2014/main" id="{F2752E75-CA05-9FBC-7FA9-F8738A340701}"/>
              </a:ext>
            </a:extLst>
          </p:cNvPr>
          <p:cNvSpPr/>
          <p:nvPr/>
        </p:nvSpPr>
        <p:spPr>
          <a:xfrm>
            <a:off x="444500" y="965200"/>
            <a:ext cx="6375400" cy="14986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5" name="Rectangle 14">
            <a:extLst>
              <a:ext uri="{FF2B5EF4-FFF2-40B4-BE49-F238E27FC236}">
                <a16:creationId xmlns:a16="http://schemas.microsoft.com/office/drawing/2014/main" id="{BBC3F912-1923-1706-4B9F-BB9028F33DB7}"/>
              </a:ext>
            </a:extLst>
          </p:cNvPr>
          <p:cNvSpPr/>
          <p:nvPr/>
        </p:nvSpPr>
        <p:spPr>
          <a:xfrm>
            <a:off x="421833" y="943141"/>
            <a:ext cx="6464300" cy="3810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6" name="Rectangle 15">
            <a:extLst>
              <a:ext uri="{FF2B5EF4-FFF2-40B4-BE49-F238E27FC236}">
                <a16:creationId xmlns:a16="http://schemas.microsoft.com/office/drawing/2014/main" id="{57F35BA9-906A-9E10-901D-FE3959103E4B}"/>
              </a:ext>
            </a:extLst>
          </p:cNvPr>
          <p:cNvSpPr/>
          <p:nvPr/>
        </p:nvSpPr>
        <p:spPr>
          <a:xfrm>
            <a:off x="421833" y="4975058"/>
            <a:ext cx="6486965" cy="822823"/>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1075665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nodeType="afterEffect">
                                  <p:stCondLst>
                                    <p:cond delay="2000"/>
                                  </p:stCondLst>
                                  <p:childTnLst>
                                    <p:set>
                                      <p:cBhvr>
                                        <p:cTn id="13" dur="1" fill="hold">
                                          <p:stCondLst>
                                            <p:cond delay="0"/>
                                          </p:stCondLst>
                                        </p:cTn>
                                        <p:tgtEl>
                                          <p:spTgt spid="6">
                                            <p:txEl>
                                              <p:pRg st="2" end="2"/>
                                            </p:txEl>
                                          </p:spTgt>
                                        </p:tgtEl>
                                        <p:attrNameLst>
                                          <p:attrName>style.visibility</p:attrName>
                                        </p:attrNameLst>
                                      </p:cBhvr>
                                      <p:to>
                                        <p:strVal val="visible"/>
                                      </p:to>
                                    </p:set>
                                  </p:childTnLst>
                                </p:cTn>
                              </p:par>
                              <p:par>
                                <p:cTn id="14" presetID="1" presetClass="entr" presetSubtype="0" fill="hold" grpId="0" nodeType="withEffect">
                                  <p:stCondLst>
                                    <p:cond delay="2000"/>
                                  </p:stCondLst>
                                  <p:childTnLst>
                                    <p:set>
                                      <p:cBhvr>
                                        <p:cTn id="15" dur="1" fill="hold">
                                          <p:stCondLst>
                                            <p:cond delay="0"/>
                                          </p:stCondLst>
                                        </p:cTn>
                                        <p:tgtEl>
                                          <p:spTgt spid="12"/>
                                        </p:tgtEl>
                                        <p:attrNameLst>
                                          <p:attrName>style.visibility</p:attrName>
                                        </p:attrNameLst>
                                      </p:cBhvr>
                                      <p:to>
                                        <p:strVal val="visible"/>
                                      </p:to>
                                    </p:set>
                                  </p:childTnLst>
                                  <p:subTnLst>
                                    <p:set>
                                      <p:cBhvr override="childStyle">
                                        <p:cTn dur="1" fill="hold" display="0" masterRel="nextClick" afterEffect="1"/>
                                        <p:tgtEl>
                                          <p:spTgt spid="12"/>
                                        </p:tgtEl>
                                        <p:attrNameLst>
                                          <p:attrName>style.visibility</p:attrName>
                                        </p:attrNameLst>
                                      </p:cBhvr>
                                      <p:to>
                                        <p:strVal val="hidden"/>
                                      </p:to>
                                    </p:set>
                                  </p:sub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6">
                                            <p:txEl>
                                              <p:pRg st="6" end="6"/>
                                            </p:txEl>
                                          </p:spTgt>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6">
                                            <p:txEl>
                                              <p:pRg st="8" end="8"/>
                                            </p:txEl>
                                          </p:spTgt>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childTnLst>
                                  <p:subTnLst>
                                    <p:set>
                                      <p:cBhvr override="childStyle">
                                        <p:cTn dur="1" fill="hold" display="0" masterRel="nextClick" afterEffect="1"/>
                                        <p:tgtEl>
                                          <p:spTgt spid="15"/>
                                        </p:tgtEl>
                                        <p:attrNameLst>
                                          <p:attrName>style.visibility</p:attrName>
                                        </p:attrNameLst>
                                      </p:cBhvr>
                                      <p:to>
                                        <p:strVal val="hidden"/>
                                      </p:to>
                                    </p:set>
                                  </p:sub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6">
                                            <p:txEl>
                                              <p:pRg st="10" end="10"/>
                                            </p:txEl>
                                          </p:spTgt>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16"/>
                                        </p:tgtEl>
                                        <p:attrNameLst>
                                          <p:attrName>style.visibility</p:attrName>
                                        </p:attrNameLst>
                                      </p:cBhvr>
                                      <p:to>
                                        <p:strVal val="visible"/>
                                      </p:to>
                                    </p:set>
                                  </p:childTnLst>
                                  <p:subTnLst>
                                    <p:set>
                                      <p:cBhvr override="childStyle">
                                        <p:cTn dur="1" fill="hold" display="0" masterRel="nextClick" afterEffect="1"/>
                                        <p:tgtEl>
                                          <p:spTgt spid="16"/>
                                        </p:tgtEl>
                                        <p:attrNameLst>
                                          <p:attrName>style.visibility</p:attrName>
                                        </p:attrNameLst>
                                      </p:cBhvr>
                                      <p:to>
                                        <p:strVal val="hidden"/>
                                      </p:to>
                                    </p:set>
                                  </p:subTnLst>
                                </p:cTn>
                              </p:par>
                            </p:childTnLst>
                          </p:cTn>
                        </p:par>
                      </p:childTnLst>
                    </p:cTn>
                  </p:par>
                  <p:par>
                    <p:cTn id="40" fill="hold">
                      <p:stCondLst>
                        <p:cond delay="indefinite"/>
                      </p:stCondLst>
                      <p:childTnLst>
                        <p:par>
                          <p:cTn id="41" fill="hold">
                            <p:stCondLst>
                              <p:cond delay="0"/>
                            </p:stCondLst>
                            <p:childTnLst>
                              <p:par>
                                <p:cTn id="42" presetID="9" presetClass="exit" presetSubtype="0" fill="hold" grpId="0" nodeType="clickEffect">
                                  <p:stCondLst>
                                    <p:cond delay="0"/>
                                  </p:stCondLst>
                                  <p:childTnLst>
                                    <p:animEffect transition="out" filter="dissolve">
                                      <p:cBhvr>
                                        <p:cTn id="43" dur="500"/>
                                        <p:tgtEl>
                                          <p:spTgt spid="6">
                                            <p:txEl>
                                              <p:pRg st="0" end="0"/>
                                            </p:txEl>
                                          </p:spTgt>
                                        </p:tgtEl>
                                      </p:cBhvr>
                                    </p:animEffect>
                                    <p:set>
                                      <p:cBhvr>
                                        <p:cTn id="44" dur="1" fill="hold">
                                          <p:stCondLst>
                                            <p:cond delay="499"/>
                                          </p:stCondLst>
                                        </p:cTn>
                                        <p:tgtEl>
                                          <p:spTgt spid="6">
                                            <p:txEl>
                                              <p:pRg st="0" end="0"/>
                                            </p:txEl>
                                          </p:spTgt>
                                        </p:tgtEl>
                                        <p:attrNameLst>
                                          <p:attrName>style.visibility</p:attrName>
                                        </p:attrNameLst>
                                      </p:cBhvr>
                                      <p:to>
                                        <p:strVal val="hidden"/>
                                      </p:to>
                                    </p:set>
                                  </p:childTnLst>
                                </p:cTn>
                              </p:par>
                              <p:par>
                                <p:cTn id="45" presetID="9" presetClass="exit" presetSubtype="0" fill="hold" grpId="0" nodeType="withEffect">
                                  <p:stCondLst>
                                    <p:cond delay="0"/>
                                  </p:stCondLst>
                                  <p:childTnLst>
                                    <p:animEffect transition="out" filter="dissolve">
                                      <p:cBhvr>
                                        <p:cTn id="46" dur="500"/>
                                        <p:tgtEl>
                                          <p:spTgt spid="6">
                                            <p:txEl>
                                              <p:pRg st="2" end="2"/>
                                            </p:txEl>
                                          </p:spTgt>
                                        </p:tgtEl>
                                      </p:cBhvr>
                                    </p:animEffect>
                                    <p:set>
                                      <p:cBhvr>
                                        <p:cTn id="47" dur="1" fill="hold">
                                          <p:stCondLst>
                                            <p:cond delay="499"/>
                                          </p:stCondLst>
                                        </p:cTn>
                                        <p:tgtEl>
                                          <p:spTgt spid="6">
                                            <p:txEl>
                                              <p:pRg st="2" end="2"/>
                                            </p:txEl>
                                          </p:spTgt>
                                        </p:tgtEl>
                                        <p:attrNameLst>
                                          <p:attrName>style.visibility</p:attrName>
                                        </p:attrNameLst>
                                      </p:cBhvr>
                                      <p:to>
                                        <p:strVal val="hidden"/>
                                      </p:to>
                                    </p:set>
                                  </p:childTnLst>
                                </p:cTn>
                              </p:par>
                              <p:par>
                                <p:cTn id="48" presetID="9" presetClass="exit" presetSubtype="0" fill="hold" grpId="0" nodeType="withEffect">
                                  <p:stCondLst>
                                    <p:cond delay="0"/>
                                  </p:stCondLst>
                                  <p:childTnLst>
                                    <p:animEffect transition="out" filter="dissolve">
                                      <p:cBhvr>
                                        <p:cTn id="49" dur="500"/>
                                        <p:tgtEl>
                                          <p:spTgt spid="6">
                                            <p:txEl>
                                              <p:pRg st="4" end="4"/>
                                            </p:txEl>
                                          </p:spTgt>
                                        </p:tgtEl>
                                      </p:cBhvr>
                                    </p:animEffect>
                                    <p:set>
                                      <p:cBhvr>
                                        <p:cTn id="50" dur="1" fill="hold">
                                          <p:stCondLst>
                                            <p:cond delay="499"/>
                                          </p:stCondLst>
                                        </p:cTn>
                                        <p:tgtEl>
                                          <p:spTgt spid="6">
                                            <p:txEl>
                                              <p:pRg st="4" end="4"/>
                                            </p:txEl>
                                          </p:spTgt>
                                        </p:tgtEl>
                                        <p:attrNameLst>
                                          <p:attrName>style.visibility</p:attrName>
                                        </p:attrNameLst>
                                      </p:cBhvr>
                                      <p:to>
                                        <p:strVal val="hidden"/>
                                      </p:to>
                                    </p:set>
                                  </p:childTnLst>
                                </p:cTn>
                              </p:par>
                              <p:par>
                                <p:cTn id="51" presetID="9" presetClass="exit" presetSubtype="0" fill="hold" grpId="0" nodeType="withEffect">
                                  <p:stCondLst>
                                    <p:cond delay="0"/>
                                  </p:stCondLst>
                                  <p:childTnLst>
                                    <p:animEffect transition="out" filter="dissolve">
                                      <p:cBhvr>
                                        <p:cTn id="52" dur="500"/>
                                        <p:tgtEl>
                                          <p:spTgt spid="6">
                                            <p:txEl>
                                              <p:pRg st="6" end="6"/>
                                            </p:txEl>
                                          </p:spTgt>
                                        </p:tgtEl>
                                      </p:cBhvr>
                                    </p:animEffect>
                                    <p:set>
                                      <p:cBhvr>
                                        <p:cTn id="53" dur="1" fill="hold">
                                          <p:stCondLst>
                                            <p:cond delay="499"/>
                                          </p:stCondLst>
                                        </p:cTn>
                                        <p:tgtEl>
                                          <p:spTgt spid="6">
                                            <p:txEl>
                                              <p:pRg st="6" end="6"/>
                                            </p:txEl>
                                          </p:spTgt>
                                        </p:tgtEl>
                                        <p:attrNameLst>
                                          <p:attrName>style.visibility</p:attrName>
                                        </p:attrNameLst>
                                      </p:cBhvr>
                                      <p:to>
                                        <p:strVal val="hidden"/>
                                      </p:to>
                                    </p:set>
                                  </p:childTnLst>
                                </p:cTn>
                              </p:par>
                              <p:par>
                                <p:cTn id="54" presetID="9" presetClass="exit" presetSubtype="0" fill="hold" grpId="0" nodeType="withEffect">
                                  <p:stCondLst>
                                    <p:cond delay="0"/>
                                  </p:stCondLst>
                                  <p:childTnLst>
                                    <p:animEffect transition="out" filter="dissolve">
                                      <p:cBhvr>
                                        <p:cTn id="55" dur="500"/>
                                        <p:tgtEl>
                                          <p:spTgt spid="6">
                                            <p:txEl>
                                              <p:pRg st="8" end="8"/>
                                            </p:txEl>
                                          </p:spTgt>
                                        </p:tgtEl>
                                      </p:cBhvr>
                                    </p:animEffect>
                                    <p:set>
                                      <p:cBhvr>
                                        <p:cTn id="56" dur="1" fill="hold">
                                          <p:stCondLst>
                                            <p:cond delay="499"/>
                                          </p:stCondLst>
                                        </p:cTn>
                                        <p:tgtEl>
                                          <p:spTgt spid="6">
                                            <p:txEl>
                                              <p:pRg st="8" end="8"/>
                                            </p:txEl>
                                          </p:spTgt>
                                        </p:tgtEl>
                                        <p:attrNameLst>
                                          <p:attrName>style.visibility</p:attrName>
                                        </p:attrNameLst>
                                      </p:cBhvr>
                                      <p:to>
                                        <p:strVal val="hidden"/>
                                      </p:to>
                                    </p:set>
                                  </p:childTnLst>
                                </p:cTn>
                              </p:par>
                              <p:par>
                                <p:cTn id="57" presetID="9" presetClass="exit" presetSubtype="0" fill="hold" grpId="0" nodeType="withEffect">
                                  <p:stCondLst>
                                    <p:cond delay="0"/>
                                  </p:stCondLst>
                                  <p:childTnLst>
                                    <p:animEffect transition="out" filter="dissolve">
                                      <p:cBhvr>
                                        <p:cTn id="58" dur="500"/>
                                        <p:tgtEl>
                                          <p:spTgt spid="6">
                                            <p:txEl>
                                              <p:pRg st="10" end="10"/>
                                            </p:txEl>
                                          </p:spTgt>
                                        </p:tgtEl>
                                      </p:cBhvr>
                                    </p:animEffect>
                                    <p:set>
                                      <p:cBhvr>
                                        <p:cTn id="59" dur="1" fill="hold">
                                          <p:stCondLst>
                                            <p:cond delay="499"/>
                                          </p:stCondLst>
                                        </p:cTn>
                                        <p:tgtEl>
                                          <p:spTgt spid="6">
                                            <p:txEl>
                                              <p:pRg st="10" end="10"/>
                                            </p:txEl>
                                          </p:spTgt>
                                        </p:tgtEl>
                                        <p:attrNameLst>
                                          <p:attrName>style.visibility</p:attrName>
                                        </p:attrNameLst>
                                      </p:cBhvr>
                                      <p:to>
                                        <p:strVal val="hidden"/>
                                      </p:to>
                                    </p:set>
                                  </p:childTnLst>
                                </p:cTn>
                              </p:par>
                            </p:childTnLst>
                          </p:cTn>
                        </p:par>
                        <p:par>
                          <p:cTn id="60" fill="hold">
                            <p:stCondLst>
                              <p:cond delay="500"/>
                            </p:stCondLst>
                            <p:childTnLst>
                              <p:par>
                                <p:cTn id="61" presetID="9" presetClass="entr" presetSubtype="0" fill="hold" nodeType="afterEffect">
                                  <p:stCondLst>
                                    <p:cond delay="0"/>
                                  </p:stCondLst>
                                  <p:childTnLst>
                                    <p:set>
                                      <p:cBhvr>
                                        <p:cTn id="62" dur="1" fill="hold">
                                          <p:stCondLst>
                                            <p:cond delay="0"/>
                                          </p:stCondLst>
                                        </p:cTn>
                                        <p:tgtEl>
                                          <p:spTgt spid="11">
                                            <p:txEl>
                                              <p:pRg st="0" end="0"/>
                                            </p:txEl>
                                          </p:spTgt>
                                        </p:tgtEl>
                                        <p:attrNameLst>
                                          <p:attrName>style.visibility</p:attrName>
                                        </p:attrNameLst>
                                      </p:cBhvr>
                                      <p:to>
                                        <p:strVal val="visible"/>
                                      </p:to>
                                    </p:set>
                                    <p:animEffect transition="in" filter="dissolve">
                                      <p:cBhvr>
                                        <p:cTn id="63"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P spid="12" grpId="0" animBg="1"/>
      <p:bldP spid="13" grpId="0" animBg="1"/>
      <p:bldP spid="14" grpId="0" animBg="1"/>
      <p:bldP spid="15" grpId="0" animBg="1"/>
      <p:bldP spid="1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5179E4-4A3C-6D01-B8AB-390AEF7A742D}"/>
              </a:ext>
            </a:extLst>
          </p:cNvPr>
          <p:cNvSpPr>
            <a:spLocks noGrp="1"/>
          </p:cNvSpPr>
          <p:nvPr>
            <p:ph type="title"/>
          </p:nvPr>
        </p:nvSpPr>
        <p:spPr>
          <a:xfrm>
            <a:off x="1171074" y="1396686"/>
            <a:ext cx="3240506" cy="4064628"/>
          </a:xfrm>
        </p:spPr>
        <p:txBody>
          <a:bodyPr>
            <a:normAutofit/>
          </a:bodyPr>
          <a:lstStyle/>
          <a:p>
            <a:r>
              <a:rPr lang="en-US">
                <a:solidFill>
                  <a:srgbClr val="FFFFFF"/>
                </a:solidFill>
              </a:rPr>
              <a:t>Some examples of contributors to the gender pay gap</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69E3E0B-3414-9BA6-A1B9-E266430CF169}"/>
              </a:ext>
            </a:extLst>
          </p:cNvPr>
          <p:cNvSpPr>
            <a:spLocks noGrp="1"/>
          </p:cNvSpPr>
          <p:nvPr>
            <p:ph idx="1"/>
          </p:nvPr>
        </p:nvSpPr>
        <p:spPr>
          <a:xfrm>
            <a:off x="5370153" y="1526033"/>
            <a:ext cx="5742347" cy="5331967"/>
          </a:xfrm>
        </p:spPr>
        <p:txBody>
          <a:bodyPr>
            <a:noAutofit/>
          </a:bodyPr>
          <a:lstStyle/>
          <a:p>
            <a:r>
              <a:rPr lang="en-US" sz="1550"/>
              <a:t>According to a study by Harvard Business Review</a:t>
            </a:r>
            <a:r>
              <a:rPr lang="en-IN" sz="1550" b="0" i="0" u="none" strike="noStrike">
                <a:effectLst/>
                <a:latin typeface="-webkit-standard"/>
              </a:rPr>
              <a:t> (Zenger, 2021)</a:t>
            </a:r>
            <a:r>
              <a:rPr lang="en-US" sz="1550"/>
              <a:t>, </a:t>
            </a:r>
            <a:r>
              <a:rPr lang="en-IN" sz="1550" b="0" i="0" u="none" strike="noStrike">
                <a:effectLst/>
                <a:highlight>
                  <a:srgbClr val="FFFFFF"/>
                </a:highlight>
                <a:latin typeface="Tiempos Text"/>
              </a:rPr>
              <a:t>women scored at a statistically significantly higher level than men on most leadership competencies, yet the number of women in leadership roles are declining. This could be because of hiring bias, where employers tend to think that men are more competent.</a:t>
            </a:r>
            <a:endParaRPr lang="en-US" sz="1550"/>
          </a:p>
          <a:p>
            <a:r>
              <a:rPr lang="en-US" sz="1550"/>
              <a:t>Women tend to prefer working in casual/part-time roles (57.34%) over full time roles (42.66%) to maintain a better work-family-life balance (Workplace Gender Equality Agency (WGEA), 2024).</a:t>
            </a:r>
          </a:p>
          <a:p>
            <a:r>
              <a:rPr lang="en-IN" sz="1550" b="0" i="0" u="none" strike="noStrike">
                <a:effectLst/>
                <a:highlight>
                  <a:srgbClr val="FFFFFF"/>
                </a:highlight>
                <a:latin typeface="GT-Walsheim"/>
              </a:rPr>
              <a:t>Most of the female-dominated industries have lower wages potentially due to gender bias</a:t>
            </a:r>
          </a:p>
          <a:p>
            <a:r>
              <a:rPr lang="en-IN" sz="1550" b="0" i="0" u="none" strike="noStrike">
                <a:effectLst/>
                <a:highlight>
                  <a:srgbClr val="FFFFFF"/>
                </a:highlight>
                <a:latin typeface="GT-Walsheim"/>
              </a:rPr>
              <a:t>Women in general are considered the caregivers of the family, and therefore take time off work to perform unpaid caring and domestic work. In some industries the number of primary carers leave taken by women are almost 4 times more than men</a:t>
            </a:r>
          </a:p>
          <a:p>
            <a:r>
              <a:rPr lang="en-IN" sz="1550" b="0" i="0" u="none" strike="noStrike">
                <a:effectLst/>
                <a:highlight>
                  <a:srgbClr val="FFFFFF"/>
                </a:highlight>
                <a:latin typeface="GT-Walsheim"/>
              </a:rPr>
              <a:t>A lack of policies in the industries/organisation that actively addresses the issues at the root level.</a:t>
            </a:r>
          </a:p>
          <a:p>
            <a:r>
              <a:rPr lang="en-IN" sz="1550" b="0" i="0" u="none" strike="noStrike">
                <a:effectLst/>
                <a:highlight>
                  <a:srgbClr val="FFFFFF"/>
                </a:highlight>
                <a:latin typeface="GT-Walsheim"/>
              </a:rPr>
              <a:t>In most industries, the high-profile leadership roles are occupied by men, which indicates that women are in low paying jobs in these industries, which further widens the gender pay gap.</a:t>
            </a:r>
            <a:endParaRPr lang="en-IN" sz="1550" b="0" i="0" u="none" strike="noStrike">
              <a:effectLst/>
              <a:latin typeface="GT-Walsheim"/>
            </a:endParaRPr>
          </a:p>
          <a:p>
            <a:endParaRPr lang="en-US" sz="1550"/>
          </a:p>
          <a:p>
            <a:endParaRPr lang="en-US" sz="1550"/>
          </a:p>
        </p:txBody>
      </p:sp>
    </p:spTree>
    <p:extLst>
      <p:ext uri="{BB962C8B-B14F-4D97-AF65-F5344CB8AC3E}">
        <p14:creationId xmlns:p14="http://schemas.microsoft.com/office/powerpoint/2010/main" val="996177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6612C77-5FBF-F36B-717B-8E937AEB097A}"/>
              </a:ext>
            </a:extLst>
          </p:cNvPr>
          <p:cNvPicPr>
            <a:picLocks noChangeAspect="1"/>
          </p:cNvPicPr>
          <p:nvPr/>
        </p:nvPicPr>
        <p:blipFill rotWithShape="1">
          <a:blip r:embed="rId2"/>
          <a:srcRect t="3724"/>
          <a:stretch/>
        </p:blipFill>
        <p:spPr>
          <a:xfrm>
            <a:off x="0" y="165099"/>
            <a:ext cx="10060683" cy="6299201"/>
          </a:xfrm>
          <a:prstGeom prst="rect">
            <a:avLst/>
          </a:prstGeom>
        </p:spPr>
      </p:pic>
      <p:sp>
        <p:nvSpPr>
          <p:cNvPr id="3" name="TextBox 2">
            <a:extLst>
              <a:ext uri="{FF2B5EF4-FFF2-40B4-BE49-F238E27FC236}">
                <a16:creationId xmlns:a16="http://schemas.microsoft.com/office/drawing/2014/main" id="{788A7629-95AB-3FFA-EC8C-2176917D8B25}"/>
              </a:ext>
            </a:extLst>
          </p:cNvPr>
          <p:cNvSpPr txBox="1"/>
          <p:nvPr/>
        </p:nvSpPr>
        <p:spPr>
          <a:xfrm>
            <a:off x="9929091" y="1282700"/>
            <a:ext cx="2262909" cy="4708981"/>
          </a:xfrm>
          <a:prstGeom prst="rect">
            <a:avLst/>
          </a:prstGeom>
          <a:noFill/>
        </p:spPr>
        <p:txBody>
          <a:bodyPr wrap="square" rtlCol="0">
            <a:spAutoFit/>
          </a:bodyPr>
          <a:lstStyle/>
          <a:p>
            <a:r>
              <a:rPr lang="en-US" sz="1000" b="1"/>
              <a:t>Key highlights</a:t>
            </a:r>
          </a:p>
          <a:p>
            <a:endParaRPr lang="en-US" sz="1000"/>
          </a:p>
          <a:p>
            <a:pPr marL="171450" indent="-171450">
              <a:buFont typeface="Arial" panose="020B0604020202020204" pitchFamily="34" charset="0"/>
              <a:buChar char="•"/>
            </a:pPr>
            <a:r>
              <a:rPr lang="en-IN" sz="1000" b="0" i="0" u="none" strike="noStrike">
                <a:solidFill>
                  <a:srgbClr val="000000"/>
                </a:solidFill>
                <a:effectLst/>
                <a:latin typeface="-webkit-standard"/>
              </a:rPr>
              <a:t>Across all industries, there appears to be a notable difference in the number of men and women who cease employment during paid parental leave, with women consistently having higher numbers in this category.</a:t>
            </a:r>
          </a:p>
          <a:p>
            <a:endParaRPr lang="en-IN" sz="1000" b="0" i="0" u="none" strike="noStrike">
              <a:solidFill>
                <a:srgbClr val="000000"/>
              </a:solidFill>
              <a:effectLst/>
              <a:latin typeface="-webkit-standard"/>
            </a:endParaRPr>
          </a:p>
          <a:p>
            <a:pPr marL="171450" indent="-171450">
              <a:buFont typeface="Arial" panose="020B0604020202020204" pitchFamily="34" charset="0"/>
              <a:buChar char="•"/>
            </a:pPr>
            <a:r>
              <a:rPr lang="en-IN" sz="1000">
                <a:solidFill>
                  <a:srgbClr val="000000"/>
                </a:solidFill>
                <a:latin typeface="-webkit-standard"/>
              </a:rPr>
              <a:t>T</a:t>
            </a:r>
            <a:r>
              <a:rPr lang="en-IN" sz="1000" b="0" i="0" u="none" strike="noStrike">
                <a:solidFill>
                  <a:srgbClr val="000000"/>
                </a:solidFill>
                <a:effectLst/>
                <a:latin typeface="-webkit-standard"/>
              </a:rPr>
              <a:t>he number of employees taking primary carers leave is higher for women compared to men. In Administrative and Support Services industry, women apply for primary leave 4 times more than men apply for secondary leaves, showing how the caregiving responsibility majorly lies among the women</a:t>
            </a:r>
          </a:p>
          <a:p>
            <a:endParaRPr lang="en-IN" sz="1000" b="0" i="0" u="none" strike="noStrike">
              <a:solidFill>
                <a:srgbClr val="000000"/>
              </a:solidFill>
              <a:effectLst/>
              <a:latin typeface="-webkit-standard"/>
            </a:endParaRPr>
          </a:p>
          <a:p>
            <a:pPr marL="171450" indent="-171450">
              <a:buFont typeface="Arial" panose="020B0604020202020204" pitchFamily="34" charset="0"/>
              <a:buChar char="•"/>
            </a:pPr>
            <a:r>
              <a:rPr lang="en-IN" sz="1000">
                <a:solidFill>
                  <a:srgbClr val="000000"/>
                </a:solidFill>
                <a:latin typeface="-webkit-standard"/>
              </a:rPr>
              <a:t>I</a:t>
            </a:r>
            <a:r>
              <a:rPr lang="en-IN" sz="1000" b="0" i="0" u="none" strike="noStrike">
                <a:solidFill>
                  <a:srgbClr val="000000"/>
                </a:solidFill>
                <a:effectLst/>
                <a:latin typeface="-webkit-standard"/>
              </a:rPr>
              <a:t>n Construction industry men seem to take on more secondary carers leave compared to other industries, while in Transport, Postal and Warehousing industry, women have a higher utilization of primary carers leave</a:t>
            </a:r>
          </a:p>
          <a:p>
            <a:pPr marL="171450" indent="-171450">
              <a:buFont typeface="Arial" panose="020B0604020202020204" pitchFamily="34" charset="0"/>
              <a:buChar char="•"/>
            </a:pPr>
            <a:endParaRPr lang="en-IN" sz="1000">
              <a:solidFill>
                <a:srgbClr val="000000"/>
              </a:solidFill>
              <a:latin typeface="-webkit-standard"/>
            </a:endParaRPr>
          </a:p>
          <a:p>
            <a:pPr marL="171450" indent="-171450">
              <a:buFont typeface="Arial" panose="020B0604020202020204" pitchFamily="34" charset="0"/>
              <a:buChar char="•"/>
            </a:pPr>
            <a:endParaRPr lang="en-US" sz="1000"/>
          </a:p>
          <a:p>
            <a:pPr marL="285750" indent="-285750">
              <a:buFont typeface="Arial" panose="020B0604020202020204" pitchFamily="34" charset="0"/>
              <a:buChar char="•"/>
            </a:pPr>
            <a:endParaRPr lang="en-US" sz="1000"/>
          </a:p>
        </p:txBody>
      </p:sp>
    </p:spTree>
    <p:extLst>
      <p:ext uri="{BB962C8B-B14F-4D97-AF65-F5344CB8AC3E}">
        <p14:creationId xmlns:p14="http://schemas.microsoft.com/office/powerpoint/2010/main" val="1035034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4DB2E01-9D3F-259D-4C5B-FCBB059816DB}"/>
              </a:ext>
            </a:extLst>
          </p:cNvPr>
          <p:cNvPicPr>
            <a:picLocks noChangeAspect="1"/>
          </p:cNvPicPr>
          <p:nvPr/>
        </p:nvPicPr>
        <p:blipFill rotWithShape="1">
          <a:blip r:embed="rId2"/>
          <a:srcRect t="3907"/>
          <a:stretch/>
        </p:blipFill>
        <p:spPr>
          <a:xfrm>
            <a:off x="140631" y="160605"/>
            <a:ext cx="9636728" cy="6682598"/>
          </a:xfrm>
          <a:prstGeom prst="rect">
            <a:avLst/>
          </a:prstGeom>
        </p:spPr>
      </p:pic>
      <p:sp>
        <p:nvSpPr>
          <p:cNvPr id="3" name="TextBox 2">
            <a:extLst>
              <a:ext uri="{FF2B5EF4-FFF2-40B4-BE49-F238E27FC236}">
                <a16:creationId xmlns:a16="http://schemas.microsoft.com/office/drawing/2014/main" id="{C0B1FDAE-A1E5-6AB9-D84A-97F420A94554}"/>
              </a:ext>
            </a:extLst>
          </p:cNvPr>
          <p:cNvSpPr txBox="1"/>
          <p:nvPr/>
        </p:nvSpPr>
        <p:spPr>
          <a:xfrm>
            <a:off x="9794009" y="1459230"/>
            <a:ext cx="2262909" cy="3939540"/>
          </a:xfrm>
          <a:prstGeom prst="rect">
            <a:avLst/>
          </a:prstGeom>
          <a:noFill/>
        </p:spPr>
        <p:txBody>
          <a:bodyPr wrap="square" rtlCol="0">
            <a:spAutoFit/>
          </a:bodyPr>
          <a:lstStyle/>
          <a:p>
            <a:r>
              <a:rPr lang="en-US" sz="1000" b="1"/>
              <a:t>Key highlights</a:t>
            </a:r>
          </a:p>
          <a:p>
            <a:endParaRPr lang="en-US" sz="1000"/>
          </a:p>
          <a:p>
            <a:pPr marL="171450" indent="-171450">
              <a:buFont typeface="Arial" panose="020B0604020202020204" pitchFamily="34" charset="0"/>
              <a:buChar char="•"/>
            </a:pPr>
            <a:r>
              <a:rPr lang="en-IN" sz="1000" b="0" i="0" u="none" strike="noStrike">
                <a:solidFill>
                  <a:srgbClr val="000000"/>
                </a:solidFill>
                <a:effectLst/>
                <a:latin typeface="-webkit-standard"/>
              </a:rPr>
              <a:t>With lower pay gaps, these industries may exhibit more equitable leave utilization between men and women.</a:t>
            </a:r>
          </a:p>
          <a:p>
            <a:endParaRPr lang="en-IN" sz="1000" b="0" i="0" u="none" strike="noStrike">
              <a:solidFill>
                <a:srgbClr val="000000"/>
              </a:solidFill>
              <a:effectLst/>
              <a:latin typeface="-webkit-standard"/>
            </a:endParaRPr>
          </a:p>
          <a:p>
            <a:pPr marL="171450" indent="-171450">
              <a:buFont typeface="Arial" panose="020B0604020202020204" pitchFamily="34" charset="0"/>
              <a:buChar char="•"/>
            </a:pPr>
            <a:r>
              <a:rPr lang="en-IN" sz="1000" b="0" i="0" u="none" strike="noStrike">
                <a:solidFill>
                  <a:srgbClr val="000000"/>
                </a:solidFill>
                <a:effectLst/>
                <a:latin typeface="-webkit-standard"/>
              </a:rPr>
              <a:t>Women still dominate as primary carers, but the gap between men and women taking this leave is smaller compared to industries with higher pay gap.</a:t>
            </a:r>
          </a:p>
          <a:p>
            <a:endParaRPr lang="en-IN" sz="1000" b="0" i="0" u="none" strike="noStrike">
              <a:solidFill>
                <a:srgbClr val="000000"/>
              </a:solidFill>
              <a:effectLst/>
              <a:latin typeface="-webkit-standard"/>
            </a:endParaRPr>
          </a:p>
          <a:p>
            <a:pPr marL="171450" indent="-171450">
              <a:buFont typeface="Arial" panose="020B0604020202020204" pitchFamily="34" charset="0"/>
              <a:buChar char="•"/>
            </a:pPr>
            <a:r>
              <a:rPr lang="en-IN" sz="1000">
                <a:solidFill>
                  <a:srgbClr val="000000"/>
                </a:solidFill>
                <a:latin typeface="-webkit-standard"/>
              </a:rPr>
              <a:t>Education and training industries have higher number of women who take primary carers leave and ceased employment during paid parental leave, despite having an almost equal gender composition.</a:t>
            </a:r>
          </a:p>
          <a:p>
            <a:endParaRPr lang="en-IN" sz="1000">
              <a:solidFill>
                <a:srgbClr val="000000"/>
              </a:solidFill>
              <a:latin typeface="-webkit-standard"/>
            </a:endParaRPr>
          </a:p>
          <a:p>
            <a:pPr marL="171450" indent="-171450">
              <a:buFont typeface="Arial" panose="020B0604020202020204" pitchFamily="34" charset="0"/>
              <a:buChar char="•"/>
            </a:pPr>
            <a:r>
              <a:rPr lang="en-IN" sz="1000">
                <a:solidFill>
                  <a:srgbClr val="000000"/>
                </a:solidFill>
                <a:latin typeface="-webkit-standard"/>
              </a:rPr>
              <a:t>Retail trade industry has significantly higher number of men taking secondary leave compared to other industries with low gender pay gap</a:t>
            </a:r>
          </a:p>
          <a:p>
            <a:pPr marL="171450" indent="-171450">
              <a:buFont typeface="Arial" panose="020B0604020202020204" pitchFamily="34" charset="0"/>
              <a:buChar char="•"/>
            </a:pPr>
            <a:endParaRPr lang="en-US" sz="1000"/>
          </a:p>
        </p:txBody>
      </p:sp>
    </p:spTree>
    <p:extLst>
      <p:ext uri="{BB962C8B-B14F-4D97-AF65-F5344CB8AC3E}">
        <p14:creationId xmlns:p14="http://schemas.microsoft.com/office/powerpoint/2010/main" val="132337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E054DEA-1FD4-5380-70BB-A1F36E6B7F58}"/>
              </a:ext>
            </a:extLst>
          </p:cNvPr>
          <p:cNvPicPr>
            <a:picLocks noChangeAspect="1"/>
          </p:cNvPicPr>
          <p:nvPr/>
        </p:nvPicPr>
        <p:blipFill rotWithShape="1">
          <a:blip r:embed="rId2"/>
          <a:srcRect t="4090"/>
          <a:stretch/>
        </p:blipFill>
        <p:spPr>
          <a:xfrm>
            <a:off x="0" y="0"/>
            <a:ext cx="9417851" cy="6858000"/>
          </a:xfrm>
          <a:prstGeom prst="rect">
            <a:avLst/>
          </a:prstGeom>
        </p:spPr>
      </p:pic>
      <p:sp>
        <p:nvSpPr>
          <p:cNvPr id="3" name="TextBox 2">
            <a:extLst>
              <a:ext uri="{FF2B5EF4-FFF2-40B4-BE49-F238E27FC236}">
                <a16:creationId xmlns:a16="http://schemas.microsoft.com/office/drawing/2014/main" id="{D267B616-4F09-B4D9-9E98-A567E5363248}"/>
              </a:ext>
            </a:extLst>
          </p:cNvPr>
          <p:cNvSpPr txBox="1"/>
          <p:nvPr/>
        </p:nvSpPr>
        <p:spPr>
          <a:xfrm>
            <a:off x="9587346" y="960582"/>
            <a:ext cx="2115127" cy="4708981"/>
          </a:xfrm>
          <a:prstGeom prst="rect">
            <a:avLst/>
          </a:prstGeom>
          <a:noFill/>
        </p:spPr>
        <p:txBody>
          <a:bodyPr wrap="square" rtlCol="0">
            <a:spAutoFit/>
          </a:bodyPr>
          <a:lstStyle/>
          <a:p>
            <a:r>
              <a:rPr lang="en-US" sz="1200" b="1"/>
              <a:t>Key highlights</a:t>
            </a:r>
          </a:p>
          <a:p>
            <a:endParaRPr lang="en-US" sz="1200" b="1"/>
          </a:p>
          <a:p>
            <a:pPr marL="171450" indent="-171450">
              <a:buFont typeface="Arial" panose="020B0604020202020204" pitchFamily="34" charset="0"/>
              <a:buChar char="•"/>
            </a:pPr>
            <a:r>
              <a:rPr lang="en-US" sz="1200"/>
              <a:t>Industries with lower gender pay gap, tend to have a balanced distribution of men and women in leadership positions.</a:t>
            </a:r>
          </a:p>
          <a:p>
            <a:pPr marL="171450" indent="-171450">
              <a:buFont typeface="Arial" panose="020B0604020202020204" pitchFamily="34" charset="0"/>
              <a:buChar char="•"/>
            </a:pPr>
            <a:endParaRPr lang="en-US" sz="1200"/>
          </a:p>
          <a:p>
            <a:pPr marL="171450" indent="-171450">
              <a:buFont typeface="Arial" panose="020B0604020202020204" pitchFamily="34" charset="0"/>
              <a:buChar char="•"/>
            </a:pPr>
            <a:r>
              <a:rPr lang="en-US" sz="1200"/>
              <a:t>Administrative and Support Services industry, despite of having a comparatively low difference in the number of men and women in the leadership position, has the highest gender pay gap of  22.09%</a:t>
            </a:r>
          </a:p>
          <a:p>
            <a:pPr marL="171450" indent="-171450">
              <a:buFont typeface="Arial" panose="020B0604020202020204" pitchFamily="34" charset="0"/>
              <a:buChar char="•"/>
            </a:pPr>
            <a:endParaRPr lang="en-US" sz="1200"/>
          </a:p>
          <a:p>
            <a:pPr marL="171450" indent="-171450">
              <a:buFont typeface="Arial" panose="020B0604020202020204" pitchFamily="34" charset="0"/>
              <a:buChar char="•"/>
            </a:pPr>
            <a:r>
              <a:rPr lang="en-US" sz="1200"/>
              <a:t>In the construction industry, men hold 81.07% of the leadership positions which is 62% more than women’s numbers</a:t>
            </a:r>
          </a:p>
          <a:p>
            <a:pPr marL="171450" indent="-171450">
              <a:buFont typeface="Arial" panose="020B0604020202020204" pitchFamily="34" charset="0"/>
              <a:buChar char="•"/>
            </a:pPr>
            <a:endParaRPr lang="en-US" sz="1200"/>
          </a:p>
        </p:txBody>
      </p:sp>
      <p:sp>
        <p:nvSpPr>
          <p:cNvPr id="4" name="TextBox 3">
            <a:extLst>
              <a:ext uri="{FF2B5EF4-FFF2-40B4-BE49-F238E27FC236}">
                <a16:creationId xmlns:a16="http://schemas.microsoft.com/office/drawing/2014/main" id="{C4ECAC3D-9347-BC54-81E1-AE099BF6448B}"/>
              </a:ext>
            </a:extLst>
          </p:cNvPr>
          <p:cNvSpPr txBox="1"/>
          <p:nvPr/>
        </p:nvSpPr>
        <p:spPr>
          <a:xfrm>
            <a:off x="9461500" y="5212987"/>
            <a:ext cx="2730500" cy="1754326"/>
          </a:xfrm>
          <a:prstGeom prst="rect">
            <a:avLst/>
          </a:prstGeom>
          <a:noFill/>
        </p:spPr>
        <p:txBody>
          <a:bodyPr wrap="square" rtlCol="0">
            <a:spAutoFit/>
          </a:bodyPr>
          <a:lstStyle/>
          <a:p>
            <a:r>
              <a:rPr lang="en-US" b="1"/>
              <a:t>69.67 % of the leadership positions in the 4 industries with the highest pay gap (combined) are occupied by men.</a:t>
            </a:r>
          </a:p>
        </p:txBody>
      </p:sp>
      <p:sp>
        <p:nvSpPr>
          <p:cNvPr id="5" name="Rectangle 4">
            <a:extLst>
              <a:ext uri="{FF2B5EF4-FFF2-40B4-BE49-F238E27FC236}">
                <a16:creationId xmlns:a16="http://schemas.microsoft.com/office/drawing/2014/main" id="{9F1A010A-397A-94A9-5018-FF75FC825B46}"/>
              </a:ext>
            </a:extLst>
          </p:cNvPr>
          <p:cNvSpPr/>
          <p:nvPr/>
        </p:nvSpPr>
        <p:spPr>
          <a:xfrm>
            <a:off x="190500" y="698500"/>
            <a:ext cx="6921500" cy="28194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Rectangle 6">
            <a:extLst>
              <a:ext uri="{FF2B5EF4-FFF2-40B4-BE49-F238E27FC236}">
                <a16:creationId xmlns:a16="http://schemas.microsoft.com/office/drawing/2014/main" id="{7E6F6FAE-18EE-B4D6-752B-627633DC5378}"/>
              </a:ext>
            </a:extLst>
          </p:cNvPr>
          <p:cNvSpPr/>
          <p:nvPr/>
        </p:nvSpPr>
        <p:spPr>
          <a:xfrm>
            <a:off x="190500" y="5511800"/>
            <a:ext cx="6921500" cy="8255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9" name="Rectangle 8">
            <a:extLst>
              <a:ext uri="{FF2B5EF4-FFF2-40B4-BE49-F238E27FC236}">
                <a16:creationId xmlns:a16="http://schemas.microsoft.com/office/drawing/2014/main" id="{447FE5BA-2E93-7508-FB66-8F512667A108}"/>
              </a:ext>
            </a:extLst>
          </p:cNvPr>
          <p:cNvSpPr/>
          <p:nvPr/>
        </p:nvSpPr>
        <p:spPr>
          <a:xfrm>
            <a:off x="990600" y="3517900"/>
            <a:ext cx="7721600" cy="8255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517977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4" fill="hold">
                      <p:stCondLst>
                        <p:cond delay="indefinite"/>
                      </p:stCondLst>
                      <p:childTnLst>
                        <p:par>
                          <p:cTn id="25" fill="hold">
                            <p:stCondLst>
                              <p:cond delay="0"/>
                            </p:stCondLst>
                            <p:childTnLst>
                              <p:par>
                                <p:cTn id="26" presetID="9" presetClass="exit" presetSubtype="0" fill="hold" grpId="0" nodeType="clickEffect">
                                  <p:stCondLst>
                                    <p:cond delay="0"/>
                                  </p:stCondLst>
                                  <p:childTnLst>
                                    <p:animEffect transition="out" filter="dissolve">
                                      <p:cBhvr>
                                        <p:cTn id="27" dur="500"/>
                                        <p:tgtEl>
                                          <p:spTgt spid="3">
                                            <p:txEl>
                                              <p:pRg st="0" end="0"/>
                                            </p:txEl>
                                          </p:spTgt>
                                        </p:tgtEl>
                                      </p:cBhvr>
                                    </p:animEffect>
                                    <p:set>
                                      <p:cBhvr>
                                        <p:cTn id="28" dur="1" fill="hold">
                                          <p:stCondLst>
                                            <p:cond delay="499"/>
                                          </p:stCondLst>
                                        </p:cTn>
                                        <p:tgtEl>
                                          <p:spTgt spid="3">
                                            <p:txEl>
                                              <p:pRg st="0" end="0"/>
                                            </p:txEl>
                                          </p:spTgt>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500"/>
                                        <p:tgtEl>
                                          <p:spTgt spid="3">
                                            <p:txEl>
                                              <p:pRg st="2" end="2"/>
                                            </p:txEl>
                                          </p:spTgt>
                                        </p:tgtEl>
                                      </p:cBhvr>
                                    </p:animEffect>
                                    <p:set>
                                      <p:cBhvr>
                                        <p:cTn id="31" dur="1" fill="hold">
                                          <p:stCondLst>
                                            <p:cond delay="499"/>
                                          </p:stCondLst>
                                        </p:cTn>
                                        <p:tgtEl>
                                          <p:spTgt spid="3">
                                            <p:txEl>
                                              <p:pRg st="2" end="2"/>
                                            </p:txEl>
                                          </p:spTgt>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500"/>
                                        <p:tgtEl>
                                          <p:spTgt spid="3">
                                            <p:txEl>
                                              <p:pRg st="4" end="4"/>
                                            </p:txEl>
                                          </p:spTgt>
                                        </p:tgtEl>
                                      </p:cBhvr>
                                    </p:animEffect>
                                    <p:set>
                                      <p:cBhvr>
                                        <p:cTn id="34" dur="1" fill="hold">
                                          <p:stCondLst>
                                            <p:cond delay="499"/>
                                          </p:stCondLst>
                                        </p:cTn>
                                        <p:tgtEl>
                                          <p:spTgt spid="3">
                                            <p:txEl>
                                              <p:pRg st="4" end="4"/>
                                            </p:txEl>
                                          </p:spTgt>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500"/>
                                        <p:tgtEl>
                                          <p:spTgt spid="3">
                                            <p:txEl>
                                              <p:pRg st="6" end="6"/>
                                            </p:txEl>
                                          </p:spTgt>
                                        </p:tgtEl>
                                      </p:cBhvr>
                                    </p:animEffect>
                                    <p:set>
                                      <p:cBhvr>
                                        <p:cTn id="37" dur="1" fill="hold">
                                          <p:stCondLst>
                                            <p:cond delay="499"/>
                                          </p:stCondLst>
                                        </p:cTn>
                                        <p:tgtEl>
                                          <p:spTgt spid="3">
                                            <p:txEl>
                                              <p:pRg st="6" end="6"/>
                                            </p:txEl>
                                          </p:spTgt>
                                        </p:tgtEl>
                                        <p:attrNameLst>
                                          <p:attrName>style.visibility</p:attrName>
                                        </p:attrNameLst>
                                      </p:cBhvr>
                                      <p:to>
                                        <p:strVal val="hidden"/>
                                      </p:to>
                                    </p:set>
                                  </p:childTnLst>
                                </p:cTn>
                              </p:par>
                              <p:par>
                                <p:cTn id="38" presetID="9" presetClass="entr" presetSubtype="0"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dissolve">
                                      <p:cBhvr>
                                        <p:cTn id="4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P spid="4" grpId="0"/>
      <p:bldP spid="5" grpId="0" animBg="1"/>
      <p:bldP spid="7"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9257D-3FB5-C73C-77E1-A3FD81D028ED}"/>
              </a:ext>
            </a:extLst>
          </p:cNvPr>
          <p:cNvSpPr>
            <a:spLocks noGrp="1"/>
          </p:cNvSpPr>
          <p:nvPr>
            <p:ph type="title"/>
          </p:nvPr>
        </p:nvSpPr>
        <p:spPr>
          <a:xfrm>
            <a:off x="838200" y="365126"/>
            <a:ext cx="8158018" cy="1325563"/>
          </a:xfrm>
        </p:spPr>
        <p:txBody>
          <a:bodyPr/>
          <a:lstStyle/>
          <a:p>
            <a:r>
              <a:rPr lang="en-US"/>
              <a:t>Suggestions to improve gender disparity</a:t>
            </a:r>
          </a:p>
        </p:txBody>
      </p:sp>
      <p:graphicFrame>
        <p:nvGraphicFramePr>
          <p:cNvPr id="15" name="Content Placeholder 2">
            <a:extLst>
              <a:ext uri="{FF2B5EF4-FFF2-40B4-BE49-F238E27FC236}">
                <a16:creationId xmlns:a16="http://schemas.microsoft.com/office/drawing/2014/main" id="{84F26A49-179B-DCB5-EB78-3D3D08E56B89}"/>
              </a:ext>
            </a:extLst>
          </p:cNvPr>
          <p:cNvGraphicFramePr>
            <a:graphicFrameLocks noGrp="1"/>
          </p:cNvGraphicFramePr>
          <p:nvPr>
            <p:ph idx="1"/>
            <p:extLst>
              <p:ext uri="{D42A27DB-BD31-4B8C-83A1-F6EECF244321}">
                <p14:modId xmlns:p14="http://schemas.microsoft.com/office/powerpoint/2010/main" val="96594237"/>
              </p:ext>
            </p:extLst>
          </p:nvPr>
        </p:nvGraphicFramePr>
        <p:xfrm>
          <a:off x="838200" y="1825625"/>
          <a:ext cx="8158018"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8" name="Straight Connector 7">
            <a:extLst>
              <a:ext uri="{FF2B5EF4-FFF2-40B4-BE49-F238E27FC236}">
                <a16:creationId xmlns:a16="http://schemas.microsoft.com/office/drawing/2014/main" id="{F8C2A56A-3C17-C388-67FE-82A67ED288FE}"/>
              </a:ext>
            </a:extLst>
          </p:cNvPr>
          <p:cNvCxnSpPr/>
          <p:nvPr/>
        </p:nvCxnSpPr>
        <p:spPr>
          <a:xfrm>
            <a:off x="9365673" y="221673"/>
            <a:ext cx="0" cy="5551054"/>
          </a:xfrm>
          <a:prstGeom prst="line">
            <a:avLst/>
          </a:prstGeom>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D2D95DFB-5013-0106-433F-BB5918DC3B94}"/>
              </a:ext>
            </a:extLst>
          </p:cNvPr>
          <p:cNvSpPr txBox="1"/>
          <p:nvPr/>
        </p:nvSpPr>
        <p:spPr>
          <a:xfrm>
            <a:off x="158173" y="2262061"/>
            <a:ext cx="9156701" cy="2123658"/>
          </a:xfrm>
          <a:prstGeom prst="rect">
            <a:avLst/>
          </a:prstGeom>
          <a:noFill/>
        </p:spPr>
        <p:txBody>
          <a:bodyPr wrap="square" rtlCol="0">
            <a:spAutoFit/>
          </a:bodyPr>
          <a:lstStyle/>
          <a:p>
            <a:pPr algn="ctr"/>
            <a:r>
              <a:rPr lang="en-US" sz="4400">
                <a:latin typeface="+mj-lt"/>
                <a:ea typeface="+mj-ea"/>
                <a:cs typeface="+mj-cs"/>
              </a:rPr>
              <a:t>Gender disparity exists across all industries. Some more than others. It’s time to make a change!</a:t>
            </a:r>
          </a:p>
        </p:txBody>
      </p:sp>
      <p:grpSp>
        <p:nvGrpSpPr>
          <p:cNvPr id="19" name="Group 18">
            <a:extLst>
              <a:ext uri="{FF2B5EF4-FFF2-40B4-BE49-F238E27FC236}">
                <a16:creationId xmlns:a16="http://schemas.microsoft.com/office/drawing/2014/main" id="{C4068B8A-A3B9-01A1-CD42-E44A040FB62D}"/>
              </a:ext>
            </a:extLst>
          </p:cNvPr>
          <p:cNvGrpSpPr/>
          <p:nvPr/>
        </p:nvGrpSpPr>
        <p:grpSpPr>
          <a:xfrm>
            <a:off x="9365673" y="226626"/>
            <a:ext cx="2235200" cy="5550122"/>
            <a:chOff x="9365673" y="226626"/>
            <a:chExt cx="2235200" cy="5550122"/>
          </a:xfrm>
        </p:grpSpPr>
        <p:sp>
          <p:nvSpPr>
            <p:cNvPr id="5" name="TextBox 4">
              <a:extLst>
                <a:ext uri="{FF2B5EF4-FFF2-40B4-BE49-F238E27FC236}">
                  <a16:creationId xmlns:a16="http://schemas.microsoft.com/office/drawing/2014/main" id="{C1F5CF70-02C3-A46E-07C2-9D6EF5690132}"/>
                </a:ext>
              </a:extLst>
            </p:cNvPr>
            <p:cNvSpPr txBox="1"/>
            <p:nvPr/>
          </p:nvSpPr>
          <p:spPr>
            <a:xfrm>
              <a:off x="9365673" y="612680"/>
              <a:ext cx="2235200" cy="600164"/>
            </a:xfrm>
            <a:prstGeom prst="rect">
              <a:avLst/>
            </a:prstGeom>
            <a:noFill/>
          </p:spPr>
          <p:txBody>
            <a:bodyPr wrap="square" rtlCol="0">
              <a:spAutoFit/>
            </a:bodyPr>
            <a:lstStyle/>
            <a:p>
              <a:r>
                <a:rPr lang="en-US" sz="1100"/>
                <a:t>In Mining Industry, 78.01% of the leadership positions are occupied by men </a:t>
              </a:r>
            </a:p>
          </p:txBody>
        </p:sp>
        <p:sp>
          <p:nvSpPr>
            <p:cNvPr id="6" name="TextBox 5">
              <a:extLst>
                <a:ext uri="{FF2B5EF4-FFF2-40B4-BE49-F238E27FC236}">
                  <a16:creationId xmlns:a16="http://schemas.microsoft.com/office/drawing/2014/main" id="{41FC4154-9D71-B52F-B9E3-9DC14537F8B3}"/>
                </a:ext>
              </a:extLst>
            </p:cNvPr>
            <p:cNvSpPr txBox="1"/>
            <p:nvPr/>
          </p:nvSpPr>
          <p:spPr>
            <a:xfrm>
              <a:off x="9380683" y="1287062"/>
              <a:ext cx="2068945" cy="769441"/>
            </a:xfrm>
            <a:prstGeom prst="rect">
              <a:avLst/>
            </a:prstGeom>
            <a:noFill/>
          </p:spPr>
          <p:txBody>
            <a:bodyPr wrap="square" rtlCol="0">
              <a:spAutoFit/>
            </a:bodyPr>
            <a:lstStyle/>
            <a:p>
              <a:r>
                <a:rPr lang="en-US" sz="1100"/>
                <a:t>In Health Care and Social Assistance, 78.51% of the leadership positions are occupied by women. </a:t>
              </a:r>
            </a:p>
          </p:txBody>
        </p:sp>
        <p:sp>
          <p:nvSpPr>
            <p:cNvPr id="9" name="TextBox 8">
              <a:extLst>
                <a:ext uri="{FF2B5EF4-FFF2-40B4-BE49-F238E27FC236}">
                  <a16:creationId xmlns:a16="http://schemas.microsoft.com/office/drawing/2014/main" id="{0DBA3DE7-849D-6343-AE58-28CE395E8C0C}"/>
                </a:ext>
              </a:extLst>
            </p:cNvPr>
            <p:cNvSpPr txBox="1"/>
            <p:nvPr/>
          </p:nvSpPr>
          <p:spPr>
            <a:xfrm>
              <a:off x="9404928" y="2131826"/>
              <a:ext cx="1948872" cy="1446550"/>
            </a:xfrm>
            <a:prstGeom prst="rect">
              <a:avLst/>
            </a:prstGeom>
            <a:noFill/>
          </p:spPr>
          <p:txBody>
            <a:bodyPr wrap="square" rtlCol="0">
              <a:spAutoFit/>
            </a:bodyPr>
            <a:lstStyle/>
            <a:p>
              <a:r>
                <a:rPr lang="en-US" sz="1100"/>
                <a:t>66.89% of the men work in full time jobs whereas only 42.66% of the women work in full time. 52.34% of women prefer working in a part-time/ casual position. This could be to balance out their caregiving responsibilities.</a:t>
              </a:r>
            </a:p>
          </p:txBody>
        </p:sp>
        <p:sp>
          <p:nvSpPr>
            <p:cNvPr id="12" name="TextBox 11">
              <a:extLst>
                <a:ext uri="{FF2B5EF4-FFF2-40B4-BE49-F238E27FC236}">
                  <a16:creationId xmlns:a16="http://schemas.microsoft.com/office/drawing/2014/main" id="{CF636B1D-1673-F082-75B5-500CA55B6304}"/>
                </a:ext>
              </a:extLst>
            </p:cNvPr>
            <p:cNvSpPr txBox="1"/>
            <p:nvPr/>
          </p:nvSpPr>
          <p:spPr>
            <a:xfrm>
              <a:off x="9404928" y="3616278"/>
              <a:ext cx="1734122" cy="769441"/>
            </a:xfrm>
            <a:prstGeom prst="rect">
              <a:avLst/>
            </a:prstGeom>
            <a:noFill/>
          </p:spPr>
          <p:txBody>
            <a:bodyPr wrap="square" rtlCol="0">
              <a:spAutoFit/>
            </a:bodyPr>
            <a:lstStyle/>
            <a:p>
              <a:r>
                <a:rPr lang="en-US" sz="1100"/>
                <a:t>In the construction industry, 82.89% of the movement by promotion were by the men.</a:t>
              </a:r>
            </a:p>
          </p:txBody>
        </p:sp>
        <p:sp>
          <p:nvSpPr>
            <p:cNvPr id="13" name="TextBox 12">
              <a:extLst>
                <a:ext uri="{FF2B5EF4-FFF2-40B4-BE49-F238E27FC236}">
                  <a16:creationId xmlns:a16="http://schemas.microsoft.com/office/drawing/2014/main" id="{C16AA658-4384-1D47-B839-C38323CB9C66}"/>
                </a:ext>
              </a:extLst>
            </p:cNvPr>
            <p:cNvSpPr txBox="1"/>
            <p:nvPr/>
          </p:nvSpPr>
          <p:spPr>
            <a:xfrm>
              <a:off x="9416473" y="4499475"/>
              <a:ext cx="1847272" cy="1277273"/>
            </a:xfrm>
            <a:prstGeom prst="rect">
              <a:avLst/>
            </a:prstGeom>
            <a:noFill/>
          </p:spPr>
          <p:txBody>
            <a:bodyPr wrap="square" rtlCol="0">
              <a:spAutoFit/>
            </a:bodyPr>
            <a:lstStyle/>
            <a:p>
              <a:r>
                <a:rPr lang="en-US" sz="1100"/>
                <a:t>The highest number of resignations amongst women were in the Health Care and Social Assistance at a 78.89%, and in the Mining industry for the men at 79.42%</a:t>
              </a:r>
            </a:p>
          </p:txBody>
        </p:sp>
        <p:sp>
          <p:nvSpPr>
            <p:cNvPr id="17" name="TextBox 16">
              <a:extLst>
                <a:ext uri="{FF2B5EF4-FFF2-40B4-BE49-F238E27FC236}">
                  <a16:creationId xmlns:a16="http://schemas.microsoft.com/office/drawing/2014/main" id="{3F77FA13-6DD5-DA08-E8C4-EE7B7EDD66A1}"/>
                </a:ext>
              </a:extLst>
            </p:cNvPr>
            <p:cNvSpPr txBox="1"/>
            <p:nvPr/>
          </p:nvSpPr>
          <p:spPr>
            <a:xfrm>
              <a:off x="9365673" y="226626"/>
              <a:ext cx="1948872" cy="307777"/>
            </a:xfrm>
            <a:prstGeom prst="rect">
              <a:avLst/>
            </a:prstGeom>
            <a:noFill/>
          </p:spPr>
          <p:txBody>
            <a:bodyPr wrap="square">
              <a:spAutoFit/>
            </a:bodyPr>
            <a:lstStyle/>
            <a:p>
              <a:pPr lvl="0"/>
              <a:r>
                <a:rPr lang="en-US" sz="1400" b="1"/>
                <a:t>More facts …</a:t>
              </a:r>
            </a:p>
          </p:txBody>
        </p:sp>
      </p:grpSp>
    </p:spTree>
    <p:extLst>
      <p:ext uri="{BB962C8B-B14F-4D97-AF65-F5344CB8AC3E}">
        <p14:creationId xmlns:p14="http://schemas.microsoft.com/office/powerpoint/2010/main" val="1193329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19"/>
                                        </p:tgtEl>
                                      </p:cBhvr>
                                    </p:animEffect>
                                    <p:set>
                                      <p:cBhvr>
                                        <p:cTn id="7" dur="1" fill="hold">
                                          <p:stCondLst>
                                            <p:cond delay="499"/>
                                          </p:stCondLst>
                                        </p:cTn>
                                        <p:tgtEl>
                                          <p:spTgt spid="19"/>
                                        </p:tgtEl>
                                        <p:attrNameLst>
                                          <p:attrName>style.visibility</p:attrName>
                                        </p:attrNameLst>
                                      </p:cBhvr>
                                      <p:to>
                                        <p:strVal val="hidden"/>
                                      </p:to>
                                    </p:se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15" grpId="0">
        <p:bldAsOne/>
      </p:bldGraphic>
      <p:bldP spid="14"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10</Slides>
  <Notes>2</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Exploring Gender Pay Disparities in Australian Industries</vt:lpstr>
      <vt:lpstr>We all know gender pay gap exists, but how large is it?</vt:lpstr>
      <vt:lpstr>PowerPoint Presentation</vt:lpstr>
      <vt:lpstr>PowerPoint Presentation</vt:lpstr>
      <vt:lpstr>Some examples of contributors to the gender pay gap</vt:lpstr>
      <vt:lpstr>PowerPoint Presentation</vt:lpstr>
      <vt:lpstr>PowerPoint Presentation</vt:lpstr>
      <vt:lpstr>PowerPoint Presentation</vt:lpstr>
      <vt:lpstr>Suggestions to improve gender disparity</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Gender Pay Disparities in Australian Industries</dc:title>
  <dc:creator>Deepthi Suresh</dc:creator>
  <cp:revision>2</cp:revision>
  <dcterms:created xsi:type="dcterms:W3CDTF">2024-06-10T01:26:04Z</dcterms:created>
  <dcterms:modified xsi:type="dcterms:W3CDTF">2024-06-14T02:38:55Z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c3d088b-6243-4963-a2e2-8b321ab7f8fc_Enabled">
    <vt:lpwstr>true</vt:lpwstr>
  </property>
  <property fmtid="{D5CDD505-2E9C-101B-9397-08002B2CF9AE}" pid="3" name="MSIP_Label_8c3d088b-6243-4963-a2e2-8b321ab7f8fc_SetDate">
    <vt:lpwstr>2024-06-14T02:38:54Z</vt:lpwstr>
  </property>
  <property fmtid="{D5CDD505-2E9C-101B-9397-08002B2CF9AE}" pid="4" name="MSIP_Label_8c3d088b-6243-4963-a2e2-8b321ab7f8fc_Method">
    <vt:lpwstr>Standard</vt:lpwstr>
  </property>
  <property fmtid="{D5CDD505-2E9C-101B-9397-08002B2CF9AE}" pid="5" name="MSIP_Label_8c3d088b-6243-4963-a2e2-8b321ab7f8fc_Name">
    <vt:lpwstr>Trusted</vt:lpwstr>
  </property>
  <property fmtid="{D5CDD505-2E9C-101B-9397-08002B2CF9AE}" pid="6" name="MSIP_Label_8c3d088b-6243-4963-a2e2-8b321ab7f8fc_SiteId">
    <vt:lpwstr>d1323671-cdbe-4417-b4d4-bdb24b51316b</vt:lpwstr>
  </property>
  <property fmtid="{D5CDD505-2E9C-101B-9397-08002B2CF9AE}" pid="7" name="MSIP_Label_8c3d088b-6243-4963-a2e2-8b321ab7f8fc_ActionId">
    <vt:lpwstr>fddf924a-b1eb-43a9-8ebc-3305b3e082f1</vt:lpwstr>
  </property>
  <property fmtid="{D5CDD505-2E9C-101B-9397-08002B2CF9AE}" pid="8" name="MSIP_Label_8c3d088b-6243-4963-a2e2-8b321ab7f8fc_ContentBits">
    <vt:lpwstr>1</vt:lpwstr>
  </property>
  <property fmtid="{D5CDD505-2E9C-101B-9397-08002B2CF9AE}" pid="9" name="ClassificationContentMarkingHeaderLocations">
    <vt:lpwstr>Office Theme:8</vt:lpwstr>
  </property>
  <property fmtid="{D5CDD505-2E9C-101B-9397-08002B2CF9AE}" pid="10" name="ClassificationContentMarkingHeaderText">
    <vt:lpwstr>RMIT Classification: Trusted</vt:lpwstr>
  </property>
</Properties>
</file>

<file path=docProps/thumbnail.jpeg>
</file>